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venir Book" panose="02000503020000020003" pitchFamily="2" charset="0"/>
      <p:regular r:id="rId19"/>
      <p:italic r:id="rId20"/>
    </p:embeddedFont>
    <p:embeddedFont>
      <p:font typeface="Garet" pitchFamily="2" charset="77"/>
      <p:regular r:id="rId21"/>
    </p:embeddedFont>
    <p:embeddedFont>
      <p:font typeface="Garet 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8A7"/>
    <a:srgbClr val="9DDBE5"/>
    <a:srgbClr val="CBD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4659" autoAdjust="0"/>
  </p:normalViewPr>
  <p:slideViewPr>
    <p:cSldViewPr>
      <p:cViewPr varScale="1">
        <p:scale>
          <a:sx n="73" d="100"/>
          <a:sy n="73" d="100"/>
        </p:scale>
        <p:origin x="52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21.01.2026</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Relocation Specialists and Appraiser were hired based on experience and through the City's vetting process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56 respondent households are comprised of a total of 108 adults and 56 children (17 years or younger). With the assumption that there is at least one occupant in the non-interviewed households, there is a total of at least 223 residents within the Park. There is a total of 45 known seniors (62 years of age or older), and 31 residents who reported having a disability as depicted in Table 1 below: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Of the 56 households interviewed, 43 households provided verbal information regarding gross household income, although it was not complete in some cases. According to income standards the households qualify as follows in Table 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4000"/>
            </a:blip>
            <a:stretch>
              <a:fillRect t="-9259" b="-9259"/>
            </a:stretch>
          </a:blipFill>
        </p:spPr>
        <p:txBody>
          <a:bodyPr/>
          <a:lstStyle/>
          <a:p>
            <a:endParaRPr lang="en-US" dirty="0"/>
          </a:p>
        </p:txBody>
      </p:sp>
      <p:grpSp>
        <p:nvGrpSpPr>
          <p:cNvPr id="3" name="Group 3"/>
          <p:cNvGrpSpPr/>
          <p:nvPr/>
        </p:nvGrpSpPr>
        <p:grpSpPr>
          <a:xfrm>
            <a:off x="-1837016" y="9258300"/>
            <a:ext cx="22712378" cy="2344455"/>
            <a:chOff x="0" y="0"/>
            <a:chExt cx="7917169" cy="817239"/>
          </a:xfrm>
        </p:grpSpPr>
        <p:sp>
          <p:nvSpPr>
            <p:cNvPr id="4" name="Freeform 4"/>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5" name="TextBox 5"/>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grpSp>
        <p:nvGrpSpPr>
          <p:cNvPr id="6" name="Group 6"/>
          <p:cNvGrpSpPr/>
          <p:nvPr/>
        </p:nvGrpSpPr>
        <p:grpSpPr>
          <a:xfrm>
            <a:off x="1600177" y="832849"/>
            <a:ext cx="15468917" cy="8156044"/>
            <a:chOff x="0" y="0"/>
            <a:chExt cx="4074118" cy="2148094"/>
          </a:xfrm>
        </p:grpSpPr>
        <p:sp>
          <p:nvSpPr>
            <p:cNvPr id="7" name="Freeform 7"/>
            <p:cNvSpPr/>
            <p:nvPr/>
          </p:nvSpPr>
          <p:spPr>
            <a:xfrm>
              <a:off x="0" y="0"/>
              <a:ext cx="4074118" cy="2148094"/>
            </a:xfrm>
            <a:custGeom>
              <a:avLst/>
              <a:gdLst/>
              <a:ahLst/>
              <a:cxnLst/>
              <a:rect l="l" t="t" r="r" b="b"/>
              <a:pathLst>
                <a:path w="4074118" h="2148094">
                  <a:moveTo>
                    <a:pt x="0" y="0"/>
                  </a:moveTo>
                  <a:lnTo>
                    <a:pt x="4074118" y="0"/>
                  </a:lnTo>
                  <a:lnTo>
                    <a:pt x="4074118" y="2148094"/>
                  </a:lnTo>
                  <a:lnTo>
                    <a:pt x="0" y="2148094"/>
                  </a:lnTo>
                  <a:close/>
                </a:path>
              </a:pathLst>
            </a:custGeom>
            <a:solidFill>
              <a:srgbClr val="FFFFFF">
                <a:alpha val="95686"/>
              </a:srgbClr>
            </a:solidFill>
          </p:spPr>
          <p:txBody>
            <a:bodyPr/>
            <a:lstStyle/>
            <a:p>
              <a:endParaRPr lang="en-US" dirty="0"/>
            </a:p>
          </p:txBody>
        </p:sp>
        <p:sp>
          <p:nvSpPr>
            <p:cNvPr id="8" name="TextBox 8"/>
            <p:cNvSpPr txBox="1"/>
            <p:nvPr/>
          </p:nvSpPr>
          <p:spPr>
            <a:xfrm>
              <a:off x="0" y="-47625"/>
              <a:ext cx="4074118" cy="2195719"/>
            </a:xfrm>
            <a:prstGeom prst="rect">
              <a:avLst/>
            </a:prstGeom>
          </p:spPr>
          <p:txBody>
            <a:bodyPr lIns="50800" tIns="50800" rIns="50800" bIns="50800" rtlCol="0" anchor="ctr"/>
            <a:lstStyle/>
            <a:p>
              <a:pPr algn="ctr">
                <a:lnSpc>
                  <a:spcPts val="2100"/>
                </a:lnSpc>
              </a:pPr>
              <a:endParaRPr dirty="0"/>
            </a:p>
          </p:txBody>
        </p:sp>
      </p:grpSp>
      <p:sp>
        <p:nvSpPr>
          <p:cNvPr id="9" name="TextBox 9"/>
          <p:cNvSpPr txBox="1"/>
          <p:nvPr/>
        </p:nvSpPr>
        <p:spPr>
          <a:xfrm>
            <a:off x="2564894" y="2476998"/>
            <a:ext cx="13908558" cy="1823576"/>
          </a:xfrm>
          <a:prstGeom prst="rect">
            <a:avLst/>
          </a:prstGeom>
        </p:spPr>
        <p:txBody>
          <a:bodyPr lIns="0" tIns="0" rIns="0" bIns="0" rtlCol="0" anchor="t">
            <a:spAutoFit/>
          </a:bodyPr>
          <a:lstStyle/>
          <a:p>
            <a:pPr algn="ctr">
              <a:lnSpc>
                <a:spcPts val="7231"/>
              </a:lnSpc>
            </a:pPr>
            <a:r>
              <a:rPr lang="en-US" sz="5400" b="1" dirty="0">
                <a:solidFill>
                  <a:srgbClr val="1B68A7"/>
                </a:solidFill>
                <a:latin typeface="Garet Bold"/>
                <a:ea typeface="Garet Bold"/>
                <a:cs typeface="Garet Bold"/>
                <a:sym typeface="Garet Bold"/>
              </a:rPr>
              <a:t>INFORME DE IMPACTO DE EL PARQUE DE CASAS MÓVILES DE BELL</a:t>
            </a:r>
          </a:p>
        </p:txBody>
      </p:sp>
      <p:sp>
        <p:nvSpPr>
          <p:cNvPr id="10" name="Freeform 10"/>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sp>
        <p:nvSpPr>
          <p:cNvPr id="11" name="TextBox 11"/>
          <p:cNvSpPr txBox="1"/>
          <p:nvPr/>
        </p:nvSpPr>
        <p:spPr>
          <a:xfrm>
            <a:off x="3930690" y="4591173"/>
            <a:ext cx="10426620" cy="1395254"/>
          </a:xfrm>
          <a:prstGeom prst="rect">
            <a:avLst/>
          </a:prstGeom>
        </p:spPr>
        <p:txBody>
          <a:bodyPr lIns="0" tIns="0" rIns="0" bIns="0" rtlCol="0" anchor="t">
            <a:spAutoFit/>
          </a:bodyPr>
          <a:lstStyle/>
          <a:p>
            <a:pPr algn="ctr">
              <a:lnSpc>
                <a:spcPts val="5599"/>
              </a:lnSpc>
            </a:pPr>
            <a:r>
              <a:rPr lang="en-US" sz="3600" dirty="0">
                <a:solidFill>
                  <a:srgbClr val="1B68A7"/>
                </a:solidFill>
                <a:latin typeface="Garet"/>
                <a:ea typeface="Garet"/>
                <a:cs typeface="Garet"/>
                <a:sym typeface="Garet"/>
              </a:rPr>
              <a:t>Descripción general del alcance, informe de impacto y consideraciones futuras </a:t>
            </a:r>
          </a:p>
        </p:txBody>
      </p:sp>
      <p:sp>
        <p:nvSpPr>
          <p:cNvPr id="12" name="TextBox 12"/>
          <p:cNvSpPr txBox="1"/>
          <p:nvPr/>
        </p:nvSpPr>
        <p:spPr>
          <a:xfrm>
            <a:off x="2564894" y="6206431"/>
            <a:ext cx="13138405" cy="2846933"/>
          </a:xfrm>
          <a:prstGeom prst="rect">
            <a:avLst/>
          </a:prstGeom>
        </p:spPr>
        <p:txBody>
          <a:bodyPr lIns="0" tIns="0" rIns="0" bIns="0" rtlCol="0" anchor="t">
            <a:spAutoFit/>
          </a:bodyPr>
          <a:lstStyle/>
          <a:p>
            <a:pPr algn="ctr">
              <a:lnSpc>
                <a:spcPts val="5599"/>
              </a:lnSpc>
            </a:pPr>
            <a:r>
              <a:rPr lang="en-US" sz="4000" dirty="0">
                <a:solidFill>
                  <a:srgbClr val="1B68A7"/>
                </a:solidFill>
                <a:latin typeface="Garet"/>
                <a:ea typeface="Garet"/>
                <a:cs typeface="Garet"/>
                <a:sym typeface="Garet"/>
              </a:rPr>
              <a:t>FECHA: 14 de enero de 2026</a:t>
            </a:r>
          </a:p>
          <a:p>
            <a:pPr algn="ctr">
              <a:lnSpc>
                <a:spcPts val="5599"/>
              </a:lnSpc>
            </a:pPr>
            <a:r>
              <a:rPr lang="en-US" sz="4000" dirty="0">
                <a:solidFill>
                  <a:srgbClr val="1B68A7"/>
                </a:solidFill>
                <a:latin typeface="Garet"/>
                <a:ea typeface="Garet"/>
                <a:cs typeface="Garet"/>
                <a:sym typeface="Garet"/>
              </a:rPr>
              <a:t>PRESENTADO POR: Michael L. Antwine II, Administrador de la ciudad</a:t>
            </a:r>
          </a:p>
          <a:p>
            <a:pPr algn="ctr">
              <a:lnSpc>
                <a:spcPts val="5599"/>
              </a:lnSpc>
            </a:pPr>
            <a:endParaRPr lang="en-US" sz="3999" dirty="0">
              <a:solidFill>
                <a:srgbClr val="1B68A7"/>
              </a:solidFill>
              <a:latin typeface="Garet"/>
              <a:ea typeface="Garet"/>
              <a:cs typeface="Garet"/>
              <a:sym typeface="Gare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graphicFrame>
        <p:nvGraphicFramePr>
          <p:cNvPr id="6" name="Table 6"/>
          <p:cNvGraphicFramePr>
            <a:graphicFrameLocks noGrp="1"/>
          </p:cNvGraphicFramePr>
          <p:nvPr>
            <p:extLst>
              <p:ext uri="{D42A27DB-BD31-4B8C-83A1-F6EECF244321}">
                <p14:modId xmlns:p14="http://schemas.microsoft.com/office/powerpoint/2010/main" val="3961291610"/>
              </p:ext>
            </p:extLst>
          </p:nvPr>
        </p:nvGraphicFramePr>
        <p:xfrm>
          <a:off x="2179045" y="4184565"/>
          <a:ext cx="13835174" cy="4446472"/>
        </p:xfrm>
        <a:graphic>
          <a:graphicData uri="http://schemas.openxmlformats.org/drawingml/2006/table">
            <a:tbl>
              <a:tblPr/>
              <a:tblGrid>
                <a:gridCol w="6917587">
                  <a:extLst>
                    <a:ext uri="{9D8B030D-6E8A-4147-A177-3AD203B41FA5}">
                      <a16:colId xmlns:a16="http://schemas.microsoft.com/office/drawing/2014/main" val="20000"/>
                    </a:ext>
                  </a:extLst>
                </a:gridCol>
                <a:gridCol w="6917587">
                  <a:extLst>
                    <a:ext uri="{9D8B030D-6E8A-4147-A177-3AD203B41FA5}">
                      <a16:colId xmlns:a16="http://schemas.microsoft.com/office/drawing/2014/main" val="20001"/>
                    </a:ext>
                  </a:extLst>
                </a:gridCol>
              </a:tblGrid>
              <a:tr h="1100174">
                <a:tc gridSpan="2">
                  <a:txBody>
                    <a:bodyPr/>
                    <a:lstStyle/>
                    <a:p>
                      <a:pPr algn="ctr">
                        <a:lnSpc>
                          <a:spcPts val="4199"/>
                        </a:lnSpc>
                        <a:defRPr/>
                      </a:pPr>
                      <a:r>
                        <a:rPr lang="en-US" sz="2999" b="1" dirty="0">
                          <a:solidFill>
                            <a:srgbClr val="000000"/>
                          </a:solidFill>
                          <a:latin typeface="Garet Bold"/>
                          <a:ea typeface="Garet Bold"/>
                          <a:cs typeface="Garet Bold"/>
                          <a:sym typeface="Garet Bold"/>
                        </a:rPr>
                        <a:t>Número total de residentes que respondieron: 164</a:t>
                      </a:r>
                      <a:endParaRPr lang="en-US" sz="11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9DDBE5"/>
                    </a:solidFill>
                  </a:tcPr>
                </a:tc>
                <a:tc hMerge="1">
                  <a:txBody>
                    <a:bodyPr/>
                    <a:lstStyle/>
                    <a:p>
                      <a:pPr algn="ctr">
                        <a:lnSpc>
                          <a:spcPts val="4199"/>
                        </a:lnSpc>
                        <a:defRPr/>
                      </a:pPr>
                      <a:r>
                        <a:rPr lang="en-US" sz="2999" b="1">
                          <a:solidFill>
                            <a:srgbClr val="000000"/>
                          </a:solidFill>
                          <a:latin typeface="Garet Bold"/>
                          <a:ea typeface="Garet Bold"/>
                          <a:cs typeface="Garet Bold"/>
                          <a:sym typeface="Garet Bold"/>
                        </a:rPr>
                        <a:t>Total Residents Responded: 164</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9DDBE5"/>
                    </a:solidFill>
                  </a:tcPr>
                </a:tc>
                <a:extLst>
                  <a:ext uri="{0D108BD9-81ED-4DB2-BD59-A6C34878D82A}">
                    <a16:rowId xmlns:a16="http://schemas.microsoft.com/office/drawing/2014/main" val="10000"/>
                  </a:ext>
                </a:extLst>
              </a:tr>
              <a:tr h="1100174">
                <a:tc>
                  <a:txBody>
                    <a:bodyPr/>
                    <a:lstStyle/>
                    <a:p>
                      <a:pPr algn="ctr">
                        <a:lnSpc>
                          <a:spcPts val="4199"/>
                        </a:lnSpc>
                        <a:defRPr/>
                      </a:pPr>
                      <a:r>
                        <a:rPr lang="en-US" sz="2999" dirty="0">
                          <a:solidFill>
                            <a:srgbClr val="000000"/>
                          </a:solidFill>
                          <a:latin typeface="Garet"/>
                          <a:ea typeface="Garet"/>
                          <a:cs typeface="Garet"/>
                          <a:sym typeface="Garet"/>
                        </a:rPr>
                        <a:t>Adultos: 108</a:t>
                      </a:r>
                      <a:endParaRPr lang="en-US" sz="11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tc>
                  <a:txBody>
                    <a:bodyPr/>
                    <a:lstStyle/>
                    <a:p>
                      <a:pPr algn="ctr">
                        <a:lnSpc>
                          <a:spcPts val="4199"/>
                        </a:lnSpc>
                        <a:defRPr/>
                      </a:pPr>
                      <a:r>
                        <a:rPr lang="en-US" sz="2999" dirty="0">
                          <a:solidFill>
                            <a:srgbClr val="000000"/>
                          </a:solidFill>
                          <a:latin typeface="Garet"/>
                          <a:ea typeface="Garet"/>
                          <a:cs typeface="Garet"/>
                          <a:sym typeface="Garet"/>
                        </a:rPr>
                        <a:t>Menores: 56</a:t>
                      </a:r>
                      <a:endParaRPr lang="en-US" sz="11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00174">
                <a:tc gridSpan="2">
                  <a:txBody>
                    <a:bodyPr/>
                    <a:lstStyle/>
                    <a:p>
                      <a:pPr algn="ctr">
                        <a:lnSpc>
                          <a:spcPts val="4199"/>
                        </a:lnSpc>
                        <a:defRPr/>
                      </a:pPr>
                      <a:r>
                        <a:rPr lang="en-US" sz="2999" b="1" dirty="0">
                          <a:solidFill>
                            <a:srgbClr val="000000"/>
                          </a:solidFill>
                          <a:latin typeface="Garet Bold"/>
                          <a:ea typeface="Garet Bold"/>
                          <a:cs typeface="Garet Bold"/>
                          <a:sym typeface="Garet Bold"/>
                        </a:rPr>
                        <a:t>Entre quienes respondieron</a:t>
                      </a:r>
                      <a:endParaRPr lang="en-US" sz="11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DFE898"/>
                    </a:solidFill>
                  </a:tcPr>
                </a:tc>
                <a:tc hMerge="1">
                  <a:txBody>
                    <a:bodyPr/>
                    <a:lstStyle/>
                    <a:p>
                      <a:pPr algn="ctr">
                        <a:lnSpc>
                          <a:spcPts val="4199"/>
                        </a:lnSpc>
                        <a:defRPr/>
                      </a:pPr>
                      <a:r>
                        <a:rPr lang="en-US" sz="2999" b="1">
                          <a:solidFill>
                            <a:srgbClr val="000000"/>
                          </a:solidFill>
                          <a:latin typeface="Garet Bold"/>
                          <a:ea typeface="Garet Bold"/>
                          <a:cs typeface="Garet Bold"/>
                          <a:sym typeface="Garet Bold"/>
                        </a:rPr>
                        <a:t>Among the Respondents</a:t>
                      </a:r>
                      <a:endParaRPr lang="en-US" sz="110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DFE898"/>
                    </a:solidFill>
                  </a:tcPr>
                </a:tc>
                <a:extLst>
                  <a:ext uri="{0D108BD9-81ED-4DB2-BD59-A6C34878D82A}">
                    <a16:rowId xmlns:a16="http://schemas.microsoft.com/office/drawing/2014/main" val="10002"/>
                  </a:ext>
                </a:extLst>
              </a:tr>
              <a:tr h="1100174">
                <a:tc>
                  <a:txBody>
                    <a:bodyPr/>
                    <a:lstStyle/>
                    <a:p>
                      <a:pPr algn="ctr">
                        <a:lnSpc>
                          <a:spcPts val="4199"/>
                        </a:lnSpc>
                        <a:defRPr/>
                      </a:pPr>
                      <a:r>
                        <a:rPr lang="en-US" sz="2999" dirty="0">
                          <a:solidFill>
                            <a:srgbClr val="000000"/>
                          </a:solidFill>
                          <a:latin typeface="Garet"/>
                          <a:ea typeface="Garet"/>
                          <a:cs typeface="Garet"/>
                          <a:sym typeface="Garet"/>
                        </a:rPr>
                        <a:t>Personas mayores: 45</a:t>
                      </a:r>
                    </a:p>
                    <a:p>
                      <a:pPr algn="ctr">
                        <a:lnSpc>
                          <a:spcPts val="4199"/>
                        </a:lnSpc>
                        <a:defRPr/>
                      </a:pPr>
                      <a:r>
                        <a:rPr lang="en-US" sz="1800" dirty="0">
                          <a:solidFill>
                            <a:srgbClr val="000000"/>
                          </a:solidFill>
                          <a:latin typeface="Garet"/>
                          <a:sym typeface="Garet"/>
                        </a:rPr>
                        <a:t>Nota: quizás vivan con otras miembros de la familia</a:t>
                      </a:r>
                      <a:endParaRPr lang="en-US" sz="18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tc>
                  <a:txBody>
                    <a:bodyPr/>
                    <a:lstStyle/>
                    <a:p>
                      <a:pPr algn="ctr">
                        <a:lnSpc>
                          <a:spcPts val="4199"/>
                        </a:lnSpc>
                        <a:defRPr/>
                      </a:pPr>
                      <a:r>
                        <a:rPr lang="en-US" sz="2999" dirty="0">
                          <a:solidFill>
                            <a:srgbClr val="000000"/>
                          </a:solidFill>
                          <a:latin typeface="Garet"/>
                          <a:ea typeface="Garet"/>
                          <a:cs typeface="Garet"/>
                          <a:sym typeface="Garet"/>
                        </a:rPr>
                        <a:t>Personas con discapacidad: 31</a:t>
                      </a:r>
                    </a:p>
                    <a:p>
                      <a:pPr marL="0" marR="0" lvl="0" indent="0" algn="ctr" defTabSz="914400" rtl="0" eaLnBrk="1" fontAlgn="auto" latinLnBrk="0" hangingPunct="1">
                        <a:lnSpc>
                          <a:spcPts val="4199"/>
                        </a:lnSpc>
                        <a:spcBef>
                          <a:spcPts val="0"/>
                        </a:spcBef>
                        <a:spcAft>
                          <a:spcPts val="0"/>
                        </a:spcAft>
                        <a:buClrTx/>
                        <a:buSzTx/>
                        <a:buFontTx/>
                        <a:buNone/>
                        <a:tabLst/>
                        <a:defRPr/>
                      </a:pPr>
                      <a:r>
                        <a:rPr lang="en-US" sz="1800" dirty="0">
                          <a:solidFill>
                            <a:srgbClr val="000000"/>
                          </a:solidFill>
                          <a:latin typeface="Garet"/>
                          <a:sym typeface="Garet"/>
                        </a:rPr>
                        <a:t>nota: quizás vivan con otras miembros de la familia</a:t>
                      </a:r>
                      <a:endParaRPr lang="en-US" sz="1800" dirty="0"/>
                    </a:p>
                  </a:txBody>
                  <a:tcPr marL="71960" marR="71960" marT="71960" marB="71960" anchor="ctr">
                    <a:lnL w="41120" cap="flat" cmpd="sng" algn="ctr">
                      <a:solidFill>
                        <a:srgbClr val="000000"/>
                      </a:solidFill>
                      <a:prstDash val="solid"/>
                      <a:round/>
                      <a:headEnd type="none" w="med" len="med"/>
                      <a:tailEnd type="none" w="med" len="med"/>
                    </a:lnL>
                    <a:lnR w="41120" cap="flat" cmpd="sng" algn="ctr">
                      <a:solidFill>
                        <a:srgbClr val="000000"/>
                      </a:solidFill>
                      <a:prstDash val="solid"/>
                      <a:round/>
                      <a:headEnd type="none" w="med" len="med"/>
                      <a:tailEnd type="none" w="med" len="med"/>
                    </a:lnR>
                    <a:lnT w="41120" cap="flat" cmpd="sng" algn="ctr">
                      <a:solidFill>
                        <a:srgbClr val="000000"/>
                      </a:solidFill>
                      <a:prstDash val="solid"/>
                      <a:round/>
                      <a:headEnd type="none" w="med" len="med"/>
                      <a:tailEnd type="none" w="med" len="med"/>
                    </a:lnT>
                    <a:lnB w="411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1676400" y="1098992"/>
            <a:ext cx="13525500" cy="2115964"/>
          </a:xfrm>
          <a:prstGeom prst="rect">
            <a:avLst/>
          </a:prstGeom>
        </p:spPr>
        <p:txBody>
          <a:bodyPr wrap="square" lIns="0" tIns="0" rIns="0" bIns="0" rtlCol="0" anchor="t">
            <a:spAutoFit/>
          </a:bodyPr>
          <a:lstStyle/>
          <a:p>
            <a:pPr algn="l">
              <a:lnSpc>
                <a:spcPts val="8399"/>
              </a:lnSpc>
            </a:pPr>
            <a:r>
              <a:rPr lang="en-US" sz="5999" b="1" dirty="0">
                <a:solidFill>
                  <a:srgbClr val="1B68A7"/>
                </a:solidFill>
                <a:latin typeface="Garet Bold"/>
                <a:ea typeface="Garet Bold"/>
                <a:cs typeface="Garet Bold"/>
                <a:sym typeface="Garet Bold"/>
              </a:rPr>
              <a:t>Informe de impacto: El Parque de Casas Móviles de Bell</a:t>
            </a:r>
          </a:p>
        </p:txBody>
      </p:sp>
      <p:sp>
        <p:nvSpPr>
          <p:cNvPr id="8" name="TextBox 8"/>
          <p:cNvSpPr txBox="1"/>
          <p:nvPr/>
        </p:nvSpPr>
        <p:spPr>
          <a:xfrm>
            <a:off x="2179045" y="3214956"/>
            <a:ext cx="12202160" cy="642484"/>
          </a:xfrm>
          <a:prstGeom prst="rect">
            <a:avLst/>
          </a:prstGeom>
        </p:spPr>
        <p:txBody>
          <a:bodyPr wrap="square" lIns="0" tIns="0" rIns="0" bIns="0" rtlCol="0" anchor="t">
            <a:spAutoFit/>
          </a:bodyPr>
          <a:lstStyle/>
          <a:p>
            <a:pPr algn="l">
              <a:lnSpc>
                <a:spcPts val="5179"/>
              </a:lnSpc>
            </a:pPr>
            <a:r>
              <a:rPr lang="en-US" sz="3699" b="1" dirty="0">
                <a:solidFill>
                  <a:srgbClr val="1B68A7"/>
                </a:solidFill>
                <a:latin typeface="Garet Bold"/>
                <a:ea typeface="Garet Bold"/>
                <a:cs typeface="Garet Bold"/>
                <a:sym typeface="Garet Bold"/>
              </a:rPr>
              <a:t>TABLA 1: Datos de ocupación de inquilinos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1028700" y="1343693"/>
            <a:ext cx="13171080" cy="1477328"/>
          </a:xfrm>
          <a:prstGeom prst="rect">
            <a:avLst/>
          </a:prstGeom>
        </p:spPr>
        <p:txBody>
          <a:bodyPr wrap="square" lIns="0" tIns="0" rIns="0" bIns="0" rtlCol="0" anchor="t">
            <a:spAutoFit/>
          </a:bodyPr>
          <a:lstStyle/>
          <a:p>
            <a:pPr algn="l"/>
            <a:r>
              <a:rPr lang="en-US" sz="4800" b="1" dirty="0">
                <a:solidFill>
                  <a:srgbClr val="1B68A7"/>
                </a:solidFill>
                <a:latin typeface="Garet Bold"/>
                <a:ea typeface="Garet Bold"/>
                <a:cs typeface="Garet Bold"/>
                <a:sym typeface="Garet Bold"/>
              </a:rPr>
              <a:t>Informe de impacto: </a:t>
            </a:r>
          </a:p>
          <a:p>
            <a:pPr algn="l"/>
            <a:r>
              <a:rPr lang="en-US" sz="4800" b="1" dirty="0">
                <a:solidFill>
                  <a:srgbClr val="1B68A7"/>
                </a:solidFill>
                <a:latin typeface="Garet Bold"/>
                <a:ea typeface="Garet Bold"/>
                <a:cs typeface="Garet Bold"/>
                <a:sym typeface="Garet Bold"/>
              </a:rPr>
              <a:t>El Parque de Casas Móviles de Bell</a:t>
            </a:r>
          </a:p>
        </p:txBody>
      </p:sp>
      <p:graphicFrame>
        <p:nvGraphicFramePr>
          <p:cNvPr id="7" name="Table 7"/>
          <p:cNvGraphicFramePr>
            <a:graphicFrameLocks noGrp="1"/>
          </p:cNvGraphicFramePr>
          <p:nvPr>
            <p:extLst>
              <p:ext uri="{D42A27DB-BD31-4B8C-83A1-F6EECF244321}">
                <p14:modId xmlns:p14="http://schemas.microsoft.com/office/powerpoint/2010/main" val="4151572499"/>
              </p:ext>
            </p:extLst>
          </p:nvPr>
        </p:nvGraphicFramePr>
        <p:xfrm>
          <a:off x="1030759" y="4013063"/>
          <a:ext cx="15773399" cy="4724400"/>
        </p:xfrm>
        <a:graphic>
          <a:graphicData uri="http://schemas.openxmlformats.org/drawingml/2006/table">
            <a:tbl>
              <a:tblPr/>
              <a:tblGrid>
                <a:gridCol w="12114739">
                  <a:extLst>
                    <a:ext uri="{9D8B030D-6E8A-4147-A177-3AD203B41FA5}">
                      <a16:colId xmlns:a16="http://schemas.microsoft.com/office/drawing/2014/main" val="20000"/>
                    </a:ext>
                  </a:extLst>
                </a:gridCol>
                <a:gridCol w="3658660">
                  <a:extLst>
                    <a:ext uri="{9D8B030D-6E8A-4147-A177-3AD203B41FA5}">
                      <a16:colId xmlns:a16="http://schemas.microsoft.com/office/drawing/2014/main" val="20001"/>
                    </a:ext>
                  </a:extLst>
                </a:gridCol>
              </a:tblGrid>
              <a:tr h="1083325">
                <a:tc>
                  <a:txBody>
                    <a:bodyPr/>
                    <a:lstStyle/>
                    <a:p>
                      <a:pPr algn="ctr">
                        <a:lnSpc>
                          <a:spcPts val="4059"/>
                        </a:lnSpc>
                        <a:defRPr/>
                      </a:pPr>
                      <a:r>
                        <a:rPr lang="en-US" sz="2899" b="1" dirty="0">
                          <a:solidFill>
                            <a:srgbClr val="000000"/>
                          </a:solidFill>
                          <a:latin typeface="Garet Bold"/>
                          <a:ea typeface="Garet Bold"/>
                          <a:cs typeface="Garet Bold"/>
                          <a:sym typeface="Garet Bold"/>
                        </a:rPr>
                        <a:t>Nivel de ingresos </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solidFill>
                      <a:srgbClr val="DFE898"/>
                    </a:solidFill>
                  </a:tcPr>
                </a:tc>
                <a:tc>
                  <a:txBody>
                    <a:bodyPr/>
                    <a:lstStyle/>
                    <a:p>
                      <a:pPr algn="ctr">
                        <a:lnSpc>
                          <a:spcPts val="4059"/>
                        </a:lnSpc>
                        <a:defRPr/>
                      </a:pPr>
                      <a:r>
                        <a:rPr lang="en-US" sz="2400" b="1" dirty="0">
                          <a:solidFill>
                            <a:srgbClr val="000000"/>
                          </a:solidFill>
                          <a:latin typeface="Garet Bold"/>
                          <a:ea typeface="Garet Bold"/>
                          <a:cs typeface="Garet Bold"/>
                          <a:sym typeface="Garet Bold"/>
                        </a:rPr>
                        <a:t>Número de hogares</a:t>
                      </a:r>
                      <a:endParaRPr lang="en-US" sz="10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solidFill>
                      <a:srgbClr val="DFE898"/>
                    </a:solidFill>
                  </a:tcPr>
                </a:tc>
                <a:extLst>
                  <a:ext uri="{0D108BD9-81ED-4DB2-BD59-A6C34878D82A}">
                    <a16:rowId xmlns:a16="http://schemas.microsoft.com/office/drawing/2014/main" val="10000"/>
                  </a:ext>
                </a:extLst>
              </a:tr>
              <a:tr h="998828">
                <a:tc>
                  <a:txBody>
                    <a:bodyPr/>
                    <a:lstStyle/>
                    <a:p>
                      <a:pPr algn="ctr">
                        <a:lnSpc>
                          <a:spcPts val="4059"/>
                        </a:lnSpc>
                        <a:defRPr/>
                      </a:pPr>
                      <a:r>
                        <a:rPr lang="en-US" sz="2400" dirty="0">
                          <a:solidFill>
                            <a:srgbClr val="000000"/>
                          </a:solidFill>
                          <a:latin typeface="Garet"/>
                          <a:ea typeface="Garet"/>
                          <a:cs typeface="Garet"/>
                          <a:sym typeface="Garet"/>
                        </a:rPr>
                        <a:t>Ingresos extremadamente bajos (30% o menos del ingreso medio del área) </a:t>
                      </a:r>
                      <a:endParaRPr lang="en-US" sz="10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dirty="0">
                          <a:solidFill>
                            <a:srgbClr val="000000"/>
                          </a:solidFill>
                          <a:latin typeface="Garet"/>
                          <a:ea typeface="Garet"/>
                          <a:cs typeface="Garet"/>
                          <a:sym typeface="Garet"/>
                        </a:rPr>
                        <a:t>29</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9299">
                <a:tc>
                  <a:txBody>
                    <a:bodyPr/>
                    <a:lstStyle/>
                    <a:p>
                      <a:pPr algn="ctr">
                        <a:lnSpc>
                          <a:spcPts val="4059"/>
                        </a:lnSpc>
                        <a:defRPr/>
                      </a:pPr>
                      <a:r>
                        <a:rPr lang="en-US" sz="2899" dirty="0">
                          <a:solidFill>
                            <a:srgbClr val="000000"/>
                          </a:solidFill>
                          <a:latin typeface="Garet"/>
                          <a:ea typeface="Garet"/>
                          <a:cs typeface="Garet"/>
                          <a:sym typeface="Garet"/>
                        </a:rPr>
                        <a:t>Ingresos muy bajos (31% - 50% del ingreso medio del área) </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dirty="0">
                          <a:solidFill>
                            <a:srgbClr val="000000"/>
                          </a:solidFill>
                          <a:latin typeface="Garet"/>
                          <a:ea typeface="Garet"/>
                          <a:cs typeface="Garet"/>
                          <a:sym typeface="Garet"/>
                        </a:rPr>
                        <a:t>10</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6474">
                <a:tc>
                  <a:txBody>
                    <a:bodyPr/>
                    <a:lstStyle/>
                    <a:p>
                      <a:pPr algn="ctr">
                        <a:lnSpc>
                          <a:spcPts val="4059"/>
                        </a:lnSpc>
                        <a:defRPr/>
                      </a:pPr>
                      <a:r>
                        <a:rPr lang="en-US" sz="2899" dirty="0">
                          <a:solidFill>
                            <a:srgbClr val="000000"/>
                          </a:solidFill>
                          <a:latin typeface="Garet"/>
                          <a:ea typeface="Garet"/>
                          <a:cs typeface="Garet"/>
                          <a:sym typeface="Garet"/>
                        </a:rPr>
                        <a:t>Ingresos bajos (51% - 80% del ingreso medio del área) </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dirty="0">
                          <a:solidFill>
                            <a:srgbClr val="000000"/>
                          </a:solidFill>
                          <a:latin typeface="Garet"/>
                          <a:ea typeface="Garet"/>
                          <a:cs typeface="Garet"/>
                          <a:sym typeface="Garet"/>
                        </a:rPr>
                        <a:t>4</a:t>
                      </a:r>
                      <a:endParaRPr lang="en-US" sz="1100"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6474">
                <a:tc>
                  <a:txBody>
                    <a:bodyPr/>
                    <a:lstStyle/>
                    <a:p>
                      <a:pPr algn="ctr">
                        <a:lnSpc>
                          <a:spcPts val="4059"/>
                        </a:lnSpc>
                        <a:defRPr/>
                      </a:pPr>
                      <a:r>
                        <a:rPr lang="en-US" sz="2899" b="1" dirty="0">
                          <a:solidFill>
                            <a:srgbClr val="000000"/>
                          </a:solidFill>
                          <a:latin typeface="Garet"/>
                          <a:ea typeface="Garet"/>
                          <a:cs typeface="Garet"/>
                          <a:sym typeface="Garet"/>
                        </a:rPr>
                        <a:t>Número de hogares</a:t>
                      </a:r>
                      <a:endParaRPr lang="en-US" sz="1100" b="1"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b="1" dirty="0">
                          <a:solidFill>
                            <a:srgbClr val="000000"/>
                          </a:solidFill>
                          <a:latin typeface="Garet"/>
                          <a:ea typeface="Garet"/>
                          <a:cs typeface="Garet"/>
                          <a:sym typeface="Garet"/>
                        </a:rPr>
                        <a:t>74</a:t>
                      </a:r>
                      <a:endParaRPr lang="en-US" sz="1100" b="1" dirty="0"/>
                    </a:p>
                  </a:txBody>
                  <a:tcPr marL="82238" marR="82238" marT="82238" marB="82238" anchor="ctr">
                    <a:lnL w="41119" cap="flat" cmpd="sng" algn="ctr">
                      <a:solidFill>
                        <a:srgbClr val="000000"/>
                      </a:solidFill>
                      <a:prstDash val="solid"/>
                      <a:round/>
                      <a:headEnd type="none" w="med" len="med"/>
                      <a:tailEnd type="none" w="med" len="med"/>
                    </a:lnL>
                    <a:lnR w="41119" cap="flat" cmpd="sng" algn="ctr">
                      <a:solidFill>
                        <a:srgbClr val="000000"/>
                      </a:solidFill>
                      <a:prstDash val="solid"/>
                      <a:round/>
                      <a:headEnd type="none" w="med" len="med"/>
                      <a:tailEnd type="none" w="med" len="med"/>
                    </a:lnR>
                    <a:lnT w="41119" cap="flat" cmpd="sng" algn="ctr">
                      <a:solidFill>
                        <a:srgbClr val="000000"/>
                      </a:solidFill>
                      <a:prstDash val="solid"/>
                      <a:round/>
                      <a:headEnd type="none" w="med" len="med"/>
                      <a:tailEnd type="none" w="med" len="med"/>
                    </a:lnT>
                    <a:lnB w="4111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1057532" y="3205234"/>
            <a:ext cx="14957734" cy="642484"/>
          </a:xfrm>
          <a:prstGeom prst="rect">
            <a:avLst/>
          </a:prstGeom>
        </p:spPr>
        <p:txBody>
          <a:bodyPr wrap="square" lIns="0" tIns="0" rIns="0" bIns="0" rtlCol="0" anchor="t">
            <a:spAutoFit/>
          </a:bodyPr>
          <a:lstStyle/>
          <a:p>
            <a:pPr algn="l">
              <a:lnSpc>
                <a:spcPts val="5179"/>
              </a:lnSpc>
            </a:pPr>
            <a:r>
              <a:rPr lang="en-US" sz="3699" b="1" dirty="0">
                <a:solidFill>
                  <a:srgbClr val="1B68A7"/>
                </a:solidFill>
                <a:latin typeface="Garet Bold"/>
                <a:ea typeface="Garet Bold"/>
                <a:cs typeface="Garet Bold"/>
                <a:sym typeface="Garet Bold"/>
              </a:rPr>
              <a:t>TABLA 2: Ingresos de los hogares del parque de casas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21560" y="-477344"/>
            <a:ext cx="11028670" cy="10907872"/>
            <a:chOff x="0" y="0"/>
            <a:chExt cx="2904670" cy="2872855"/>
          </a:xfrm>
        </p:grpSpPr>
        <p:sp>
          <p:nvSpPr>
            <p:cNvPr id="3" name="Freeform 3"/>
            <p:cNvSpPr/>
            <p:nvPr/>
          </p:nvSpPr>
          <p:spPr>
            <a:xfrm>
              <a:off x="0" y="0"/>
              <a:ext cx="2904670" cy="2872855"/>
            </a:xfrm>
            <a:custGeom>
              <a:avLst/>
              <a:gdLst/>
              <a:ahLst/>
              <a:cxnLst/>
              <a:rect l="l" t="t" r="r" b="b"/>
              <a:pathLst>
                <a:path w="2904670" h="2872855">
                  <a:moveTo>
                    <a:pt x="0" y="0"/>
                  </a:moveTo>
                  <a:lnTo>
                    <a:pt x="2904670" y="0"/>
                  </a:lnTo>
                  <a:lnTo>
                    <a:pt x="2904670" y="2872855"/>
                  </a:lnTo>
                  <a:lnTo>
                    <a:pt x="0" y="2872855"/>
                  </a:lnTo>
                  <a:close/>
                </a:path>
              </a:pathLst>
            </a:custGeom>
            <a:solidFill>
              <a:srgbClr val="A7B83A">
                <a:alpha val="46667"/>
              </a:srgbClr>
            </a:solidFill>
          </p:spPr>
          <p:txBody>
            <a:bodyPr/>
            <a:lstStyle/>
            <a:p>
              <a:endParaRPr lang="en-US" dirty="0"/>
            </a:p>
          </p:txBody>
        </p:sp>
        <p:sp>
          <p:nvSpPr>
            <p:cNvPr id="4" name="TextBox 4"/>
            <p:cNvSpPr txBox="1"/>
            <p:nvPr/>
          </p:nvSpPr>
          <p:spPr>
            <a:xfrm>
              <a:off x="0" y="-47625"/>
              <a:ext cx="2904670"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9" name="TextBox 9"/>
          <p:cNvSpPr txBox="1"/>
          <p:nvPr/>
        </p:nvSpPr>
        <p:spPr>
          <a:xfrm>
            <a:off x="698496" y="2975074"/>
            <a:ext cx="12271289" cy="5795817"/>
          </a:xfrm>
          <a:prstGeom prst="rect">
            <a:avLst/>
          </a:prstGeom>
        </p:spPr>
        <p:txBody>
          <a:bodyPr wrap="square" lIns="0" tIns="0" rIns="0" bIns="0" rtlCol="0" anchor="t">
            <a:spAutoFit/>
          </a:bodyPr>
          <a:lstStyle/>
          <a:p>
            <a:pPr marL="626111" lvl="1" indent="-313055" algn="l">
              <a:lnSpc>
                <a:spcPct val="150000"/>
              </a:lnSpc>
              <a:buFont typeface="Arial"/>
              <a:buChar char="•"/>
            </a:pPr>
            <a:r>
              <a:rPr lang="en-US" sz="2300" dirty="0">
                <a:solidFill>
                  <a:srgbClr val="1B68A7"/>
                </a:solidFill>
                <a:latin typeface="Garet"/>
                <a:ea typeface="Garet"/>
                <a:cs typeface="Garet"/>
                <a:sym typeface="Garet"/>
              </a:rPr>
              <a:t>Beneficios financieros para residentes de El Parque de Casas Móviles de Bell</a:t>
            </a:r>
          </a:p>
          <a:p>
            <a:pPr marL="626111" lvl="1" indent="-313055" algn="l">
              <a:lnSpc>
                <a:spcPct val="150000"/>
              </a:lnSpc>
              <a:buFont typeface="Arial"/>
              <a:buChar char="•"/>
            </a:pPr>
            <a:r>
              <a:rPr lang="en-US" sz="2300" dirty="0">
                <a:solidFill>
                  <a:srgbClr val="1B68A7"/>
                </a:solidFill>
                <a:latin typeface="Garet"/>
                <a:ea typeface="Garet"/>
                <a:cs typeface="Garet"/>
                <a:sym typeface="Garet"/>
              </a:rPr>
              <a:t>Los residentes pueden recibir los siguientes beneficios financieros:</a:t>
            </a:r>
          </a:p>
          <a:p>
            <a:pPr marL="1540511" lvl="3" indent="-313055">
              <a:lnSpc>
                <a:spcPct val="150000"/>
              </a:lnSpc>
              <a:buFont typeface="Arial"/>
              <a:buChar char="•"/>
            </a:pPr>
            <a:r>
              <a:rPr lang="en-US" sz="2300" dirty="0">
                <a:solidFill>
                  <a:srgbClr val="1B68A7"/>
                </a:solidFill>
                <a:latin typeface="Garet"/>
                <a:ea typeface="Garet"/>
                <a:cs typeface="Garet"/>
                <a:sym typeface="Garet"/>
              </a:rPr>
              <a:t>Precio de compra basado en el valor determinado por la evaluación de la Vivienda</a:t>
            </a:r>
          </a:p>
          <a:p>
            <a:pPr marL="1540511" lvl="3" indent="-313055">
              <a:lnSpc>
                <a:spcPct val="150000"/>
              </a:lnSpc>
              <a:buFont typeface="Arial"/>
              <a:buChar char="•"/>
            </a:pPr>
            <a:r>
              <a:rPr lang="en-US" sz="2300" dirty="0">
                <a:solidFill>
                  <a:srgbClr val="1B68A7"/>
                </a:solidFill>
                <a:latin typeface="Garet"/>
                <a:ea typeface="Garet"/>
                <a:cs typeface="Garet"/>
                <a:sym typeface="Garet"/>
              </a:rPr>
              <a:t>Diferencia de hipoteca, si compra una casa móvil nueva</a:t>
            </a:r>
          </a:p>
          <a:p>
            <a:pPr marL="1540511" lvl="3" indent="-313055">
              <a:lnSpc>
                <a:spcPct val="150000"/>
              </a:lnSpc>
              <a:buFont typeface="Arial"/>
              <a:buChar char="•"/>
            </a:pPr>
            <a:r>
              <a:rPr lang="en-US" sz="2300" dirty="0">
                <a:solidFill>
                  <a:srgbClr val="1B68A7"/>
                </a:solidFill>
                <a:latin typeface="Garet"/>
                <a:ea typeface="Garet"/>
                <a:cs typeface="Garet"/>
                <a:sym typeface="Garet"/>
              </a:rPr>
              <a:t>Costos de mudanza, costos de cierre y otras tarifas cubiertas</a:t>
            </a:r>
          </a:p>
          <a:p>
            <a:pPr marL="1540511" lvl="3" indent="-313055">
              <a:lnSpc>
                <a:spcPct val="150000"/>
              </a:lnSpc>
              <a:buFont typeface="Arial"/>
              <a:buChar char="•"/>
            </a:pPr>
            <a:r>
              <a:rPr lang="en-US" sz="2300" dirty="0">
                <a:solidFill>
                  <a:srgbClr val="1B68A7"/>
                </a:solidFill>
                <a:latin typeface="Garet"/>
                <a:ea typeface="Garet"/>
                <a:cs typeface="Garet"/>
                <a:sym typeface="Garet"/>
              </a:rPr>
              <a:t>42 meses de asistencia de renta (3.5 años) manteniendo la misma renta</a:t>
            </a:r>
          </a:p>
          <a:p>
            <a:pPr marL="626111" lvl="1" indent="-313055" algn="l">
              <a:lnSpc>
                <a:spcPct val="150000"/>
              </a:lnSpc>
              <a:buFont typeface="Arial"/>
              <a:buChar char="•"/>
            </a:pPr>
            <a:r>
              <a:rPr lang="en-US" sz="2300" b="1" dirty="0">
                <a:solidFill>
                  <a:srgbClr val="1B68A7"/>
                </a:solidFill>
                <a:latin typeface="Garet Bold"/>
                <a:ea typeface="Garet Bold"/>
                <a:cs typeface="Garet Bold"/>
                <a:sym typeface="Garet Bold"/>
              </a:rPr>
              <a:t>Monto máximo estimado para propietarios: hasta $250,000</a:t>
            </a:r>
          </a:p>
          <a:p>
            <a:pPr marL="626111" lvl="1" indent="-313055" algn="l">
              <a:lnSpc>
                <a:spcPct val="150000"/>
              </a:lnSpc>
              <a:buFont typeface="Arial"/>
              <a:buChar char="•"/>
            </a:pPr>
            <a:r>
              <a:rPr lang="en-US" sz="2300" b="1" dirty="0">
                <a:solidFill>
                  <a:srgbClr val="1B68A7"/>
                </a:solidFill>
                <a:latin typeface="Garet Bold"/>
                <a:ea typeface="Garet Bold"/>
                <a:cs typeface="Garet Bold"/>
                <a:sym typeface="Garet Bold"/>
              </a:rPr>
              <a:t>Monto máximo aproximado para inquilinos: hasta $40,000</a:t>
            </a:r>
          </a:p>
          <a:p>
            <a:pPr marL="626111" lvl="1" indent="-313055" algn="l">
              <a:lnSpc>
                <a:spcPct val="150000"/>
              </a:lnSpc>
              <a:buFont typeface="Arial"/>
              <a:buChar char="•"/>
            </a:pPr>
            <a:r>
              <a:rPr lang="en-US" sz="2300" b="1" dirty="0">
                <a:solidFill>
                  <a:srgbClr val="1B68A7"/>
                </a:solidFill>
                <a:latin typeface="Garet Bold"/>
                <a:ea typeface="Garet Bold"/>
                <a:cs typeface="Garet Bold"/>
                <a:sym typeface="Garet Bold"/>
              </a:rPr>
              <a:t>La asistencia financiera puede usarse para el enganche (pago inicial)</a:t>
            </a:r>
          </a:p>
        </p:txBody>
      </p:sp>
      <p:sp>
        <p:nvSpPr>
          <p:cNvPr id="10" name="Freeform 10"/>
          <p:cNvSpPr/>
          <p:nvPr/>
        </p:nvSpPr>
        <p:spPr>
          <a:xfrm>
            <a:off x="14199780" y="3281730"/>
            <a:ext cx="3389724" cy="3389724"/>
          </a:xfrm>
          <a:custGeom>
            <a:avLst/>
            <a:gdLst/>
            <a:ahLst/>
            <a:cxnLst/>
            <a:rect l="l" t="t" r="r" b="b"/>
            <a:pathLst>
              <a:path w="3389724" h="3389724">
                <a:moveTo>
                  <a:pt x="0" y="0"/>
                </a:moveTo>
                <a:lnTo>
                  <a:pt x="3389723" y="0"/>
                </a:lnTo>
                <a:lnTo>
                  <a:pt x="3389723" y="3389723"/>
                </a:lnTo>
                <a:lnTo>
                  <a:pt x="0" y="33897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TextBox 11"/>
          <p:cNvSpPr txBox="1"/>
          <p:nvPr/>
        </p:nvSpPr>
        <p:spPr>
          <a:xfrm>
            <a:off x="1028700" y="923925"/>
            <a:ext cx="12852154" cy="1914525"/>
          </a:xfrm>
          <a:prstGeom prst="rect">
            <a:avLst/>
          </a:prstGeom>
        </p:spPr>
        <p:txBody>
          <a:bodyPr lIns="0" tIns="0" rIns="0" bIns="0" rtlCol="0" anchor="t">
            <a:spAutoFit/>
          </a:bodyPr>
          <a:lstStyle/>
          <a:p>
            <a:pPr algn="l">
              <a:lnSpc>
                <a:spcPts val="8399"/>
              </a:lnSpc>
            </a:pPr>
            <a:r>
              <a:rPr lang="en-US" sz="5999" b="1" dirty="0">
                <a:solidFill>
                  <a:srgbClr val="1B68A7"/>
                </a:solidFill>
                <a:latin typeface="Garet Bold"/>
                <a:ea typeface="Garet Bold"/>
                <a:cs typeface="Garet Bold"/>
                <a:sym typeface="Garet Bold"/>
              </a:rPr>
              <a:t>Financial Benefits </a:t>
            </a:r>
          </a:p>
          <a:p>
            <a:pPr algn="l">
              <a:lnSpc>
                <a:spcPts val="5999"/>
              </a:lnSpc>
            </a:pPr>
            <a:r>
              <a:rPr lang="en-US" sz="5999" b="1" dirty="0">
                <a:solidFill>
                  <a:srgbClr val="1B68A7"/>
                </a:solidFill>
                <a:latin typeface="Garet Bold"/>
                <a:ea typeface="Garet Bold"/>
                <a:cs typeface="Garet Bold"/>
                <a:sym typeface="Garet Bold"/>
              </a:rPr>
              <a:t>for Bell Mobile Residents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21560" y="-477344"/>
            <a:ext cx="11028670" cy="10907872"/>
            <a:chOff x="0" y="0"/>
            <a:chExt cx="2904670" cy="2872855"/>
          </a:xfrm>
        </p:grpSpPr>
        <p:sp>
          <p:nvSpPr>
            <p:cNvPr id="3" name="Freeform 3"/>
            <p:cNvSpPr/>
            <p:nvPr/>
          </p:nvSpPr>
          <p:spPr>
            <a:xfrm>
              <a:off x="0" y="0"/>
              <a:ext cx="2904670" cy="2872855"/>
            </a:xfrm>
            <a:custGeom>
              <a:avLst/>
              <a:gdLst/>
              <a:ahLst/>
              <a:cxnLst/>
              <a:rect l="l" t="t" r="r" b="b"/>
              <a:pathLst>
                <a:path w="2904670" h="2872855">
                  <a:moveTo>
                    <a:pt x="0" y="0"/>
                  </a:moveTo>
                  <a:lnTo>
                    <a:pt x="2904670" y="0"/>
                  </a:lnTo>
                  <a:lnTo>
                    <a:pt x="2904670" y="2872855"/>
                  </a:lnTo>
                  <a:lnTo>
                    <a:pt x="0" y="2872855"/>
                  </a:lnTo>
                  <a:close/>
                </a:path>
              </a:pathLst>
            </a:custGeom>
            <a:solidFill>
              <a:srgbClr val="A7B83A">
                <a:alpha val="46667"/>
              </a:srgbClr>
            </a:solidFill>
          </p:spPr>
          <p:txBody>
            <a:bodyPr/>
            <a:lstStyle/>
            <a:p>
              <a:endParaRPr lang="en-US" dirty="0"/>
            </a:p>
          </p:txBody>
        </p:sp>
        <p:sp>
          <p:nvSpPr>
            <p:cNvPr id="4" name="TextBox 4"/>
            <p:cNvSpPr txBox="1"/>
            <p:nvPr/>
          </p:nvSpPr>
          <p:spPr>
            <a:xfrm>
              <a:off x="0" y="-47625"/>
              <a:ext cx="2904670"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9" name="TextBox 9"/>
          <p:cNvSpPr txBox="1"/>
          <p:nvPr/>
        </p:nvSpPr>
        <p:spPr>
          <a:xfrm>
            <a:off x="906760" y="2932540"/>
            <a:ext cx="12236407" cy="5048818"/>
          </a:xfrm>
          <a:prstGeom prst="rect">
            <a:avLst/>
          </a:prstGeom>
        </p:spPr>
        <p:txBody>
          <a:bodyPr lIns="0" tIns="0" rIns="0" bIns="0" rtlCol="0" anchor="t">
            <a:spAutoFit/>
          </a:bodyPr>
          <a:lstStyle/>
          <a:p>
            <a:pPr algn="l">
              <a:lnSpc>
                <a:spcPts val="4350"/>
              </a:lnSpc>
            </a:pPr>
            <a:endParaRPr dirty="0"/>
          </a:p>
          <a:p>
            <a:pPr marL="626111" lvl="1" indent="-313055" algn="l">
              <a:lnSpc>
                <a:spcPts val="4350"/>
              </a:lnSpc>
              <a:buFont typeface="Arial"/>
              <a:buChar char="•"/>
            </a:pPr>
            <a:r>
              <a:rPr lang="en-US" sz="2900" dirty="0">
                <a:solidFill>
                  <a:srgbClr val="1B68A7"/>
                </a:solidFill>
                <a:latin typeface="Garet"/>
                <a:ea typeface="Garet"/>
                <a:cs typeface="Garet"/>
                <a:sym typeface="Garet"/>
              </a:rPr>
              <a:t>Apoyo de la ciudad de Bell, LAUSD, Gateway Cities Council of Governments, el Condado de Los Ángeles y socios, para ayudar con vivienda y servicios sociales, incluyendo:</a:t>
            </a:r>
          </a:p>
          <a:p>
            <a:pPr marL="1540511" lvl="3" indent="-313055">
              <a:lnSpc>
                <a:spcPts val="4350"/>
              </a:lnSpc>
              <a:buFont typeface="Arial"/>
              <a:buChar char="•"/>
            </a:pPr>
            <a:r>
              <a:rPr lang="en-US" sz="2900" dirty="0">
                <a:solidFill>
                  <a:srgbClr val="1B68A7"/>
                </a:solidFill>
                <a:latin typeface="Garet"/>
                <a:ea typeface="Garet"/>
                <a:cs typeface="Garet"/>
                <a:sym typeface="Garet"/>
              </a:rPr>
              <a:t>Asistencia de renta</a:t>
            </a:r>
          </a:p>
          <a:p>
            <a:pPr marL="1540511" lvl="3" indent="-313055">
              <a:lnSpc>
                <a:spcPts val="4350"/>
              </a:lnSpc>
              <a:buFont typeface="Arial"/>
              <a:buChar char="•"/>
            </a:pPr>
            <a:r>
              <a:rPr lang="en-US" sz="2900" dirty="0">
                <a:solidFill>
                  <a:srgbClr val="1B68A7"/>
                </a:solidFill>
                <a:latin typeface="Garet"/>
                <a:ea typeface="Garet"/>
                <a:cs typeface="Garet"/>
                <a:sym typeface="Garet"/>
              </a:rPr>
              <a:t>Acompañamiento y orientación de reubicación</a:t>
            </a:r>
          </a:p>
          <a:p>
            <a:pPr marL="1540511" lvl="3" indent="-313055">
              <a:lnSpc>
                <a:spcPts val="4350"/>
              </a:lnSpc>
              <a:buFont typeface="Arial"/>
              <a:buChar char="•"/>
            </a:pPr>
            <a:r>
              <a:rPr lang="en-US" sz="2900" dirty="0">
                <a:solidFill>
                  <a:srgbClr val="1B68A7"/>
                </a:solidFill>
                <a:latin typeface="Garet"/>
                <a:ea typeface="Garet"/>
                <a:cs typeface="Garet"/>
                <a:sym typeface="Garet"/>
              </a:rPr>
              <a:t>Apoyo con colocación escolar</a:t>
            </a:r>
          </a:p>
          <a:p>
            <a:pPr marL="1540511" lvl="3" indent="-313055">
              <a:lnSpc>
                <a:spcPts val="4350"/>
              </a:lnSpc>
              <a:buFont typeface="Arial"/>
              <a:buChar char="•"/>
            </a:pPr>
            <a:r>
              <a:rPr lang="en-US" sz="2900" dirty="0">
                <a:solidFill>
                  <a:srgbClr val="1B68A7"/>
                </a:solidFill>
                <a:latin typeface="Garet"/>
                <a:ea typeface="Garet"/>
                <a:cs typeface="Garet"/>
                <a:sym typeface="Garet"/>
              </a:rPr>
              <a:t>Apoyo ante inseguridad alimentaria</a:t>
            </a:r>
          </a:p>
          <a:p>
            <a:pPr marL="1540511" lvl="3" indent="-313055">
              <a:lnSpc>
                <a:spcPts val="4350"/>
              </a:lnSpc>
              <a:buFont typeface="Arial"/>
              <a:buChar char="•"/>
            </a:pPr>
            <a:r>
              <a:rPr lang="en-US" sz="2900" dirty="0">
                <a:solidFill>
                  <a:srgbClr val="1B68A7"/>
                </a:solidFill>
                <a:latin typeface="Garet"/>
                <a:ea typeface="Garet"/>
                <a:cs typeface="Garet"/>
                <a:sym typeface="Garet"/>
              </a:rPr>
              <a:t>Salud mental</a:t>
            </a:r>
          </a:p>
        </p:txBody>
      </p:sp>
      <p:sp>
        <p:nvSpPr>
          <p:cNvPr id="10" name="Freeform 10"/>
          <p:cNvSpPr/>
          <p:nvPr/>
        </p:nvSpPr>
        <p:spPr>
          <a:xfrm>
            <a:off x="14915508" y="3735294"/>
            <a:ext cx="2443078" cy="2250686"/>
          </a:xfrm>
          <a:custGeom>
            <a:avLst/>
            <a:gdLst/>
            <a:ahLst/>
            <a:cxnLst/>
            <a:rect l="l" t="t" r="r" b="b"/>
            <a:pathLst>
              <a:path w="2443078" h="2250686">
                <a:moveTo>
                  <a:pt x="0" y="0"/>
                </a:moveTo>
                <a:lnTo>
                  <a:pt x="2443078" y="0"/>
                </a:lnTo>
                <a:lnTo>
                  <a:pt x="2443078" y="2250686"/>
                </a:lnTo>
                <a:lnTo>
                  <a:pt x="0" y="22506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Freeform 11"/>
          <p:cNvSpPr/>
          <p:nvPr/>
        </p:nvSpPr>
        <p:spPr>
          <a:xfrm>
            <a:off x="15041122" y="6416900"/>
            <a:ext cx="2191850" cy="2191850"/>
          </a:xfrm>
          <a:custGeom>
            <a:avLst/>
            <a:gdLst/>
            <a:ahLst/>
            <a:cxnLst/>
            <a:rect l="l" t="t" r="r" b="b"/>
            <a:pathLst>
              <a:path w="2191850" h="2191850">
                <a:moveTo>
                  <a:pt x="0" y="0"/>
                </a:moveTo>
                <a:lnTo>
                  <a:pt x="2191850" y="0"/>
                </a:lnTo>
                <a:lnTo>
                  <a:pt x="2191850" y="2191850"/>
                </a:lnTo>
                <a:lnTo>
                  <a:pt x="0" y="2191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2" name="Freeform 12"/>
          <p:cNvSpPr/>
          <p:nvPr/>
        </p:nvSpPr>
        <p:spPr>
          <a:xfrm>
            <a:off x="14915508" y="1267458"/>
            <a:ext cx="2443078" cy="2036917"/>
          </a:xfrm>
          <a:custGeom>
            <a:avLst/>
            <a:gdLst/>
            <a:ahLst/>
            <a:cxnLst/>
            <a:rect l="l" t="t" r="r" b="b"/>
            <a:pathLst>
              <a:path w="2443078" h="2036917">
                <a:moveTo>
                  <a:pt x="0" y="0"/>
                </a:moveTo>
                <a:lnTo>
                  <a:pt x="2443078" y="0"/>
                </a:lnTo>
                <a:lnTo>
                  <a:pt x="2443078" y="2036916"/>
                </a:lnTo>
                <a:lnTo>
                  <a:pt x="0" y="20369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3" name="TextBox 13"/>
          <p:cNvSpPr txBox="1"/>
          <p:nvPr/>
        </p:nvSpPr>
        <p:spPr>
          <a:xfrm>
            <a:off x="906760" y="1531385"/>
            <a:ext cx="12852154" cy="1661993"/>
          </a:xfrm>
          <a:prstGeom prst="rect">
            <a:avLst/>
          </a:prstGeom>
        </p:spPr>
        <p:txBody>
          <a:bodyPr lIns="0" tIns="0" rIns="0" bIns="0" rtlCol="0" anchor="t">
            <a:spAutoFit/>
          </a:bodyPr>
          <a:lstStyle/>
          <a:p>
            <a:pPr algn="l"/>
            <a:r>
              <a:rPr lang="en-US" sz="5400" b="1" dirty="0">
                <a:solidFill>
                  <a:srgbClr val="1B68A7"/>
                </a:solidFill>
                <a:latin typeface="Garet Bold"/>
                <a:ea typeface="Garet Bold"/>
                <a:cs typeface="Garet Bold"/>
                <a:sym typeface="Garet Bold"/>
              </a:rPr>
              <a:t>Recursos para residentes de El Parque de Casas Móviles de Bell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10133" y="-477344"/>
            <a:ext cx="9740098" cy="10907872"/>
            <a:chOff x="0" y="0"/>
            <a:chExt cx="2565293" cy="2872855"/>
          </a:xfrm>
        </p:grpSpPr>
        <p:sp>
          <p:nvSpPr>
            <p:cNvPr id="3" name="Freeform 3"/>
            <p:cNvSpPr/>
            <p:nvPr/>
          </p:nvSpPr>
          <p:spPr>
            <a:xfrm>
              <a:off x="0" y="0"/>
              <a:ext cx="2565293" cy="2872855"/>
            </a:xfrm>
            <a:custGeom>
              <a:avLst/>
              <a:gdLst/>
              <a:ahLst/>
              <a:cxnLst/>
              <a:rect l="l" t="t" r="r" b="b"/>
              <a:pathLst>
                <a:path w="2565293" h="2872855">
                  <a:moveTo>
                    <a:pt x="0" y="0"/>
                  </a:moveTo>
                  <a:lnTo>
                    <a:pt x="2565293" y="0"/>
                  </a:lnTo>
                  <a:lnTo>
                    <a:pt x="2565293" y="2872855"/>
                  </a:lnTo>
                  <a:lnTo>
                    <a:pt x="0" y="2872855"/>
                  </a:lnTo>
                  <a:close/>
                </a:path>
              </a:pathLst>
            </a:custGeom>
            <a:solidFill>
              <a:srgbClr val="A7B83A">
                <a:alpha val="46667"/>
              </a:srgbClr>
            </a:solidFill>
          </p:spPr>
          <p:txBody>
            <a:bodyPr/>
            <a:lstStyle/>
            <a:p>
              <a:endParaRPr lang="en-US" dirty="0"/>
            </a:p>
          </p:txBody>
        </p:sp>
        <p:sp>
          <p:nvSpPr>
            <p:cNvPr id="4" name="TextBox 4"/>
            <p:cNvSpPr txBox="1"/>
            <p:nvPr/>
          </p:nvSpPr>
          <p:spPr>
            <a:xfrm>
              <a:off x="0" y="-47625"/>
              <a:ext cx="2565293"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9" name="Freeform 9"/>
          <p:cNvSpPr/>
          <p:nvPr/>
        </p:nvSpPr>
        <p:spPr>
          <a:xfrm>
            <a:off x="15403936" y="5638222"/>
            <a:ext cx="2366807" cy="2405903"/>
          </a:xfrm>
          <a:custGeom>
            <a:avLst/>
            <a:gdLst/>
            <a:ahLst/>
            <a:cxnLst/>
            <a:rect l="l" t="t" r="r" b="b"/>
            <a:pathLst>
              <a:path w="2366807" h="2405903">
                <a:moveTo>
                  <a:pt x="0" y="0"/>
                </a:moveTo>
                <a:lnTo>
                  <a:pt x="2366807" y="0"/>
                </a:lnTo>
                <a:lnTo>
                  <a:pt x="2366807" y="2405903"/>
                </a:lnTo>
                <a:lnTo>
                  <a:pt x="0" y="24059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Freeform 10"/>
          <p:cNvSpPr/>
          <p:nvPr/>
        </p:nvSpPr>
        <p:spPr>
          <a:xfrm>
            <a:off x="15544690" y="2532035"/>
            <a:ext cx="2085298" cy="2085298"/>
          </a:xfrm>
          <a:custGeom>
            <a:avLst/>
            <a:gdLst/>
            <a:ahLst/>
            <a:cxnLst/>
            <a:rect l="l" t="t" r="r" b="b"/>
            <a:pathLst>
              <a:path w="2085298" h="2085298">
                <a:moveTo>
                  <a:pt x="0" y="0"/>
                </a:moveTo>
                <a:lnTo>
                  <a:pt x="2085298" y="0"/>
                </a:lnTo>
                <a:lnTo>
                  <a:pt x="2085298" y="2085298"/>
                </a:lnTo>
                <a:lnTo>
                  <a:pt x="0" y="20852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1" name="TextBox 11"/>
          <p:cNvSpPr txBox="1"/>
          <p:nvPr/>
        </p:nvSpPr>
        <p:spPr>
          <a:xfrm>
            <a:off x="1028700" y="1216335"/>
            <a:ext cx="14375236" cy="1038746"/>
          </a:xfrm>
          <a:prstGeom prst="rect">
            <a:avLst/>
          </a:prstGeom>
        </p:spPr>
        <p:txBody>
          <a:bodyPr wrap="square" lIns="0" tIns="0" rIns="0" bIns="0" rtlCol="0" anchor="t">
            <a:spAutoFit/>
          </a:bodyPr>
          <a:lstStyle/>
          <a:p>
            <a:pPr algn="l">
              <a:lnSpc>
                <a:spcPts val="8399"/>
              </a:lnSpc>
            </a:pPr>
            <a:r>
              <a:rPr lang="en-US" sz="5600" b="1" dirty="0">
                <a:solidFill>
                  <a:srgbClr val="1B68A7"/>
                </a:solidFill>
                <a:latin typeface="Garet Bold"/>
                <a:ea typeface="Garet Bold"/>
                <a:cs typeface="Garet Bold"/>
                <a:sym typeface="Garet Bold"/>
              </a:rPr>
              <a:t>Recursos de vivienda de reemplazo</a:t>
            </a:r>
          </a:p>
        </p:txBody>
      </p:sp>
      <p:sp>
        <p:nvSpPr>
          <p:cNvPr id="12" name="TextBox 12"/>
          <p:cNvSpPr txBox="1"/>
          <p:nvPr/>
        </p:nvSpPr>
        <p:spPr>
          <a:xfrm>
            <a:off x="1235233" y="2578410"/>
            <a:ext cx="12703101" cy="6420989"/>
          </a:xfrm>
          <a:prstGeom prst="rect">
            <a:avLst/>
          </a:prstGeom>
        </p:spPr>
        <p:txBody>
          <a:bodyPr lIns="0" tIns="0" rIns="0" bIns="0" rtlCol="0" anchor="t">
            <a:spAutoFit/>
          </a:bodyPr>
          <a:lstStyle/>
          <a:p>
            <a:pPr marL="604519" lvl="1" indent="-302260" algn="l">
              <a:lnSpc>
                <a:spcPts val="4199"/>
              </a:lnSpc>
              <a:buFont typeface="Arial"/>
              <a:buChar char="•"/>
            </a:pPr>
            <a:r>
              <a:rPr lang="en-US" sz="2400" dirty="0">
                <a:solidFill>
                  <a:srgbClr val="1B68A7"/>
                </a:solidFill>
                <a:latin typeface="Garet"/>
                <a:ea typeface="Garet"/>
                <a:cs typeface="Garet"/>
                <a:sym typeface="Garet"/>
              </a:rPr>
              <a:t>El informe indica que hay más que suficientes viviendas disponible para reubicar a los inquilinos del Parque de Casas Móviles de Bell</a:t>
            </a:r>
          </a:p>
          <a:p>
            <a:pPr marL="604519" lvl="1" indent="-302260" algn="l">
              <a:lnSpc>
                <a:spcPts val="4199"/>
              </a:lnSpc>
              <a:buFont typeface="Arial"/>
              <a:buChar char="•"/>
            </a:pPr>
            <a:r>
              <a:rPr lang="en-US" sz="2400" dirty="0">
                <a:solidFill>
                  <a:srgbClr val="1B68A7"/>
                </a:solidFill>
                <a:latin typeface="Garet"/>
                <a:ea typeface="Garet"/>
                <a:cs typeface="Garet"/>
                <a:sym typeface="Garet"/>
              </a:rPr>
              <a:t>Actualmente hay 416 casas móviles a la venta dentro de parques en un radio de 60 millas.</a:t>
            </a:r>
          </a:p>
          <a:p>
            <a:pPr marL="604519" lvl="1" indent="-302260" algn="l">
              <a:lnSpc>
                <a:spcPts val="4199"/>
              </a:lnSpc>
              <a:buFont typeface="Arial"/>
              <a:buChar char="•"/>
            </a:pPr>
            <a:r>
              <a:rPr lang="en-US" sz="2400" dirty="0">
                <a:solidFill>
                  <a:srgbClr val="1B68A7"/>
                </a:solidFill>
                <a:latin typeface="Garet"/>
                <a:ea typeface="Garet"/>
                <a:cs typeface="Garet"/>
                <a:sym typeface="Garet"/>
              </a:rPr>
              <a:t>Si al momento del desplazamiento no hay casas móviles comparables disponibles para residentes propietarios-ocupantes, otras opciones de vivienda de reemplazo pueden incluir:</a:t>
            </a:r>
          </a:p>
          <a:p>
            <a:pPr marL="1976119" lvl="4" indent="-302260">
              <a:lnSpc>
                <a:spcPts val="4199"/>
              </a:lnSpc>
              <a:buFont typeface="Arial"/>
              <a:buChar char="•"/>
            </a:pPr>
            <a:r>
              <a:rPr lang="en-US" sz="2400" dirty="0">
                <a:solidFill>
                  <a:srgbClr val="1B68A7"/>
                </a:solidFill>
                <a:latin typeface="Garet"/>
                <a:ea typeface="Garet"/>
                <a:cs typeface="Garet"/>
                <a:sym typeface="Garet"/>
              </a:rPr>
              <a:t>Casas adosadas </a:t>
            </a:r>
          </a:p>
          <a:p>
            <a:pPr marL="1976119" lvl="4" indent="-302260">
              <a:lnSpc>
                <a:spcPts val="4199"/>
              </a:lnSpc>
              <a:buFont typeface="Arial"/>
              <a:buChar char="•"/>
            </a:pPr>
            <a:r>
              <a:rPr lang="en-US" sz="2400" dirty="0">
                <a:solidFill>
                  <a:srgbClr val="1B68A7"/>
                </a:solidFill>
                <a:latin typeface="Garet"/>
                <a:ea typeface="Garet"/>
                <a:cs typeface="Garet"/>
                <a:sym typeface="Garet"/>
              </a:rPr>
              <a:t>Condominios</a:t>
            </a:r>
          </a:p>
          <a:p>
            <a:pPr marL="1976119" lvl="4" indent="-302260">
              <a:lnSpc>
                <a:spcPts val="4199"/>
              </a:lnSpc>
              <a:buFont typeface="Arial"/>
              <a:buChar char="•"/>
            </a:pPr>
            <a:r>
              <a:rPr lang="en-US" sz="2400" dirty="0">
                <a:solidFill>
                  <a:srgbClr val="1B68A7"/>
                </a:solidFill>
                <a:latin typeface="Garet"/>
                <a:ea typeface="Garet"/>
                <a:cs typeface="Garet"/>
                <a:sym typeface="Garet"/>
              </a:rPr>
              <a:t>Viviendas multifamiliares</a:t>
            </a:r>
          </a:p>
          <a:p>
            <a:pPr marL="1976119" lvl="4" indent="-302260">
              <a:lnSpc>
                <a:spcPts val="4199"/>
              </a:lnSpc>
              <a:buFont typeface="Arial"/>
              <a:buChar char="•"/>
            </a:pPr>
            <a:r>
              <a:rPr lang="en-US" sz="2400" dirty="0">
                <a:solidFill>
                  <a:srgbClr val="1B68A7"/>
                </a:solidFill>
                <a:latin typeface="Garet"/>
                <a:ea typeface="Garet"/>
                <a:cs typeface="Garet"/>
                <a:sym typeface="Garet"/>
              </a:rPr>
              <a:t>Viviendas unifamiliares</a:t>
            </a:r>
          </a:p>
          <a:p>
            <a:pPr marL="604519" lvl="1" indent="-302260" algn="l">
              <a:lnSpc>
                <a:spcPts val="4199"/>
              </a:lnSpc>
              <a:buFont typeface="Arial"/>
              <a:buChar char="•"/>
            </a:pPr>
            <a:endParaRPr lang="en-US" sz="2400" dirty="0">
              <a:solidFill>
                <a:srgbClr val="1B68A7"/>
              </a:solidFill>
              <a:latin typeface="Garet"/>
              <a:ea typeface="Garet"/>
              <a:cs typeface="Garet"/>
              <a:sym typeface="Gare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0241" y="-2906051"/>
            <a:ext cx="5585299" cy="12275939"/>
          </a:xfrm>
          <a:custGeom>
            <a:avLst/>
            <a:gdLst/>
            <a:ahLst/>
            <a:cxnLst/>
            <a:rect l="l" t="t" r="r" b="b"/>
            <a:pathLst>
              <a:path w="5585299" h="12275939">
                <a:moveTo>
                  <a:pt x="0" y="0"/>
                </a:moveTo>
                <a:lnTo>
                  <a:pt x="5585299" y="0"/>
                </a:lnTo>
                <a:lnTo>
                  <a:pt x="5585299" y="12275939"/>
                </a:lnTo>
                <a:lnTo>
                  <a:pt x="0" y="12275939"/>
                </a:lnTo>
                <a:lnTo>
                  <a:pt x="0" y="0"/>
                </a:lnTo>
                <a:close/>
              </a:path>
            </a:pathLst>
          </a:custGeom>
          <a:blipFill>
            <a:blip r:embed="rId2"/>
            <a:stretch>
              <a:fillRect r="-119790"/>
            </a:stretch>
          </a:blipFill>
        </p:spPr>
        <p:txBody>
          <a:bodyPr/>
          <a:lstStyle/>
          <a:p>
            <a:endParaRPr lang="en-US" dirty="0"/>
          </a:p>
        </p:txBody>
      </p:sp>
      <p:grpSp>
        <p:nvGrpSpPr>
          <p:cNvPr id="3" name="Group 3"/>
          <p:cNvGrpSpPr/>
          <p:nvPr/>
        </p:nvGrpSpPr>
        <p:grpSpPr>
          <a:xfrm>
            <a:off x="-1837016" y="9258300"/>
            <a:ext cx="22712378" cy="2344455"/>
            <a:chOff x="0" y="0"/>
            <a:chExt cx="7917169" cy="817239"/>
          </a:xfrm>
        </p:grpSpPr>
        <p:sp>
          <p:nvSpPr>
            <p:cNvPr id="4" name="Freeform 4"/>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5" name="TextBox 5"/>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6" name="Freeform 6"/>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sp>
        <p:nvSpPr>
          <p:cNvPr id="7" name="TextBox 7"/>
          <p:cNvSpPr txBox="1"/>
          <p:nvPr/>
        </p:nvSpPr>
        <p:spPr>
          <a:xfrm>
            <a:off x="6025731" y="2301977"/>
            <a:ext cx="11096614" cy="6463308"/>
          </a:xfrm>
          <a:prstGeom prst="rect">
            <a:avLst/>
          </a:prstGeom>
        </p:spPr>
        <p:txBody>
          <a:bodyPr wrap="square" lIns="0" tIns="0" rIns="0" bIns="0" rtlCol="0" anchor="t">
            <a:spAutoFit/>
          </a:bodyPr>
          <a:lstStyle/>
          <a:p>
            <a:pPr marL="626111" lvl="1" indent="-313055" algn="l">
              <a:buFont typeface="Arial"/>
              <a:buChar char="•"/>
            </a:pPr>
            <a:r>
              <a:rPr lang="en-US" sz="2800" dirty="0">
                <a:solidFill>
                  <a:srgbClr val="1B68A7"/>
                </a:solidFill>
                <a:latin typeface="Garet"/>
                <a:ea typeface="Garet"/>
                <a:cs typeface="Garet"/>
                <a:sym typeface="Garet"/>
              </a:rPr>
              <a:t>Continuar con evaluaciones y entrevistas durante 2026 para ambos parques de casas móviles de Bell y Florence Village</a:t>
            </a:r>
          </a:p>
          <a:p>
            <a:pPr marL="626111" lvl="1" indent="-313055" algn="l">
              <a:buFont typeface="Arial"/>
              <a:buChar char="•"/>
            </a:pPr>
            <a:r>
              <a:rPr lang="en-US" sz="2800" dirty="0">
                <a:solidFill>
                  <a:srgbClr val="1B68A7"/>
                </a:solidFill>
                <a:latin typeface="Garet"/>
                <a:ea typeface="Garet"/>
                <a:cs typeface="Garet"/>
                <a:sym typeface="Garet"/>
              </a:rPr>
              <a:t>A la fecha, solo hay 50% de participación</a:t>
            </a:r>
          </a:p>
          <a:p>
            <a:pPr marL="626111" lvl="1" indent="-313055" algn="l">
              <a:buFont typeface="Arial"/>
              <a:buChar char="•"/>
            </a:pPr>
            <a:r>
              <a:rPr lang="en-US" sz="2800" dirty="0">
                <a:solidFill>
                  <a:srgbClr val="1B68A7"/>
                </a:solidFill>
                <a:latin typeface="Garet"/>
                <a:ea typeface="Garet"/>
                <a:cs typeface="Garet"/>
                <a:sym typeface="Garet"/>
              </a:rPr>
              <a:t>Preparar el Plan de Reubicación y el Informe de Impacto con paquetes de asistencia financiera</a:t>
            </a:r>
          </a:p>
          <a:p>
            <a:pPr marL="626111" lvl="1" indent="-313055" algn="l">
              <a:buFont typeface="Arial"/>
              <a:buChar char="•"/>
            </a:pPr>
            <a:r>
              <a:rPr lang="en-US" sz="2800" dirty="0">
                <a:solidFill>
                  <a:srgbClr val="1B68A7"/>
                </a:solidFill>
                <a:latin typeface="Garet"/>
                <a:ea typeface="Garet"/>
                <a:cs typeface="Garet"/>
                <a:sym typeface="Garet"/>
              </a:rPr>
              <a:t>Votación del Concejo Municipal sobre el informe de impacto</a:t>
            </a:r>
          </a:p>
          <a:p>
            <a:pPr marL="626111" lvl="1" indent="-313055" algn="l">
              <a:buFont typeface="Arial"/>
              <a:buChar char="•"/>
            </a:pPr>
            <a:r>
              <a:rPr lang="en-US" sz="2800" dirty="0">
                <a:solidFill>
                  <a:srgbClr val="1B68A7"/>
                </a:solidFill>
                <a:latin typeface="Garet"/>
                <a:ea typeface="Garet"/>
                <a:cs typeface="Garet"/>
                <a:sym typeface="Garet"/>
              </a:rPr>
              <a:t>Emisión de aviso de 6 meses para desocupar</a:t>
            </a:r>
          </a:p>
          <a:p>
            <a:pPr marL="626111" lvl="1" indent="-313055" algn="l">
              <a:buFont typeface="Arial"/>
              <a:buChar char="•"/>
            </a:pPr>
            <a:r>
              <a:rPr lang="en-US" sz="2800" dirty="0">
                <a:solidFill>
                  <a:srgbClr val="1B68A7"/>
                </a:solidFill>
                <a:latin typeface="Garet"/>
                <a:ea typeface="Garet"/>
                <a:cs typeface="Garet"/>
                <a:sym typeface="Garet"/>
              </a:rPr>
              <a:t>Se distribuirán a residentes los Beneficios de Reubicación y los paquetes de asistencia financiera</a:t>
            </a:r>
          </a:p>
          <a:p>
            <a:pPr marL="626111" lvl="1" indent="-313055" algn="l">
              <a:buFont typeface="Arial"/>
              <a:buChar char="•"/>
            </a:pPr>
            <a:r>
              <a:rPr lang="en-US" sz="2800" dirty="0">
                <a:solidFill>
                  <a:srgbClr val="1B68A7"/>
                </a:solidFill>
                <a:latin typeface="Garet"/>
                <a:ea typeface="Garet"/>
                <a:cs typeface="Garet"/>
                <a:sym typeface="Garet"/>
              </a:rPr>
              <a:t>Si se aprueba la venta, se convocará una conversación sobre el desarrollo futuro: nuevas viviendas con unidades designadas para personas y familias de bajos ingresos y para personas mayores</a:t>
            </a:r>
          </a:p>
        </p:txBody>
      </p:sp>
      <p:sp>
        <p:nvSpPr>
          <p:cNvPr id="8" name="TextBox 8"/>
          <p:cNvSpPr txBox="1"/>
          <p:nvPr/>
        </p:nvSpPr>
        <p:spPr>
          <a:xfrm>
            <a:off x="6048385" y="856826"/>
            <a:ext cx="7671929" cy="1088760"/>
          </a:xfrm>
          <a:prstGeom prst="rect">
            <a:avLst/>
          </a:prstGeom>
        </p:spPr>
        <p:txBody>
          <a:bodyPr lIns="0" tIns="0" rIns="0" bIns="0" rtlCol="0" anchor="t">
            <a:spAutoFit/>
          </a:bodyPr>
          <a:lstStyle/>
          <a:p>
            <a:pPr algn="l">
              <a:lnSpc>
                <a:spcPts val="9379"/>
              </a:lnSpc>
            </a:pPr>
            <a:r>
              <a:rPr lang="en-US" sz="4800" b="1" dirty="0">
                <a:solidFill>
                  <a:srgbClr val="1B68A7"/>
                </a:solidFill>
                <a:latin typeface="Garet Bold"/>
                <a:ea typeface="Garet Bold"/>
                <a:cs typeface="Garet Bold"/>
                <a:sym typeface="Garet Bold"/>
              </a:rPr>
              <a:t>¿Qué sigue?</a:t>
            </a:r>
          </a:p>
        </p:txBody>
      </p:sp>
      <p:sp>
        <p:nvSpPr>
          <p:cNvPr id="9" name="AutoShape 9"/>
          <p:cNvSpPr/>
          <p:nvPr/>
        </p:nvSpPr>
        <p:spPr>
          <a:xfrm>
            <a:off x="4975058" y="0"/>
            <a:ext cx="0" cy="10287000"/>
          </a:xfrm>
          <a:prstGeom prst="line">
            <a:avLst/>
          </a:prstGeom>
          <a:ln w="209550" cap="flat">
            <a:solidFill>
              <a:srgbClr val="1B68A7"/>
            </a:solidFill>
            <a:prstDash val="solid"/>
            <a:headEnd type="none" w="sm" len="sm"/>
            <a:tailEnd type="none" w="sm" len="sm"/>
          </a:ln>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4000"/>
            </a:blip>
            <a:stretch>
              <a:fillRect t="-9259" b="-9259"/>
            </a:stretch>
          </a:blipFill>
        </p:spPr>
        <p:txBody>
          <a:bodyPr/>
          <a:lstStyle/>
          <a:p>
            <a:endParaRPr lang="en-US" dirty="0"/>
          </a:p>
        </p:txBody>
      </p:sp>
      <p:grpSp>
        <p:nvGrpSpPr>
          <p:cNvPr id="3" name="Group 3"/>
          <p:cNvGrpSpPr/>
          <p:nvPr/>
        </p:nvGrpSpPr>
        <p:grpSpPr>
          <a:xfrm>
            <a:off x="-1837016" y="9258300"/>
            <a:ext cx="22712378" cy="2344455"/>
            <a:chOff x="0" y="0"/>
            <a:chExt cx="7917169" cy="817239"/>
          </a:xfrm>
        </p:grpSpPr>
        <p:sp>
          <p:nvSpPr>
            <p:cNvPr id="4" name="Freeform 4"/>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5" name="TextBox 5"/>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grpSp>
        <p:nvGrpSpPr>
          <p:cNvPr id="6" name="Group 6"/>
          <p:cNvGrpSpPr/>
          <p:nvPr/>
        </p:nvGrpSpPr>
        <p:grpSpPr>
          <a:xfrm>
            <a:off x="-1837016" y="2507387"/>
            <a:ext cx="21811449" cy="5272225"/>
            <a:chOff x="0" y="0"/>
            <a:chExt cx="5744579" cy="1388570"/>
          </a:xfrm>
        </p:grpSpPr>
        <p:sp>
          <p:nvSpPr>
            <p:cNvPr id="7" name="Freeform 7"/>
            <p:cNvSpPr/>
            <p:nvPr/>
          </p:nvSpPr>
          <p:spPr>
            <a:xfrm>
              <a:off x="0" y="0"/>
              <a:ext cx="5744579" cy="1388570"/>
            </a:xfrm>
            <a:custGeom>
              <a:avLst/>
              <a:gdLst/>
              <a:ahLst/>
              <a:cxnLst/>
              <a:rect l="l" t="t" r="r" b="b"/>
              <a:pathLst>
                <a:path w="5744579" h="1388570">
                  <a:moveTo>
                    <a:pt x="0" y="0"/>
                  </a:moveTo>
                  <a:lnTo>
                    <a:pt x="5744579" y="0"/>
                  </a:lnTo>
                  <a:lnTo>
                    <a:pt x="5744579" y="1388570"/>
                  </a:lnTo>
                  <a:lnTo>
                    <a:pt x="0" y="1388570"/>
                  </a:lnTo>
                  <a:close/>
                </a:path>
              </a:pathLst>
            </a:custGeom>
            <a:solidFill>
              <a:srgbClr val="FFFFFF">
                <a:alpha val="95686"/>
              </a:srgbClr>
            </a:solidFill>
          </p:spPr>
          <p:txBody>
            <a:bodyPr/>
            <a:lstStyle/>
            <a:p>
              <a:endParaRPr lang="en-US" dirty="0"/>
            </a:p>
          </p:txBody>
        </p:sp>
        <p:sp>
          <p:nvSpPr>
            <p:cNvPr id="8" name="TextBox 8"/>
            <p:cNvSpPr txBox="1"/>
            <p:nvPr/>
          </p:nvSpPr>
          <p:spPr>
            <a:xfrm>
              <a:off x="0" y="-47625"/>
              <a:ext cx="5744579" cy="1436195"/>
            </a:xfrm>
            <a:prstGeom prst="rect">
              <a:avLst/>
            </a:prstGeom>
          </p:spPr>
          <p:txBody>
            <a:bodyPr lIns="50800" tIns="50800" rIns="50800" bIns="50800" rtlCol="0" anchor="ctr"/>
            <a:lstStyle/>
            <a:p>
              <a:pPr algn="ctr">
                <a:lnSpc>
                  <a:spcPts val="2100"/>
                </a:lnSpc>
              </a:pPr>
              <a:endParaRPr dirty="0"/>
            </a:p>
          </p:txBody>
        </p:sp>
      </p:grpSp>
      <p:sp>
        <p:nvSpPr>
          <p:cNvPr id="9" name="Freeform 9"/>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sp>
        <p:nvSpPr>
          <p:cNvPr id="10" name="Freeform 10"/>
          <p:cNvSpPr/>
          <p:nvPr/>
        </p:nvSpPr>
        <p:spPr>
          <a:xfrm>
            <a:off x="4277153" y="3418100"/>
            <a:ext cx="9733695" cy="1725400"/>
          </a:xfrm>
          <a:custGeom>
            <a:avLst/>
            <a:gdLst/>
            <a:ahLst/>
            <a:cxnLst/>
            <a:rect l="l" t="t" r="r" b="b"/>
            <a:pathLst>
              <a:path w="9733695" h="1725400">
                <a:moveTo>
                  <a:pt x="0" y="0"/>
                </a:moveTo>
                <a:lnTo>
                  <a:pt x="9733694" y="0"/>
                </a:lnTo>
                <a:lnTo>
                  <a:pt x="9733694" y="1725400"/>
                </a:lnTo>
                <a:lnTo>
                  <a:pt x="0" y="1725400"/>
                </a:lnTo>
                <a:lnTo>
                  <a:pt x="0" y="0"/>
                </a:lnTo>
                <a:close/>
              </a:path>
            </a:pathLst>
          </a:custGeom>
          <a:blipFill>
            <a:blip r:embed="rId4"/>
            <a:stretch>
              <a:fillRect/>
            </a:stretch>
          </a:blipFill>
        </p:spPr>
        <p:txBody>
          <a:bodyPr/>
          <a:lstStyle/>
          <a:p>
            <a:endParaRPr lang="en-US" dirty="0"/>
          </a:p>
        </p:txBody>
      </p:sp>
      <p:sp>
        <p:nvSpPr>
          <p:cNvPr id="11" name="TextBox 11"/>
          <p:cNvSpPr txBox="1"/>
          <p:nvPr/>
        </p:nvSpPr>
        <p:spPr>
          <a:xfrm>
            <a:off x="2833117" y="5172882"/>
            <a:ext cx="12621766" cy="1831271"/>
          </a:xfrm>
          <a:prstGeom prst="rect">
            <a:avLst/>
          </a:prstGeom>
        </p:spPr>
        <p:txBody>
          <a:bodyPr lIns="0" tIns="0" rIns="0" bIns="0" rtlCol="0" anchor="t">
            <a:spAutoFit/>
          </a:bodyPr>
          <a:lstStyle/>
          <a:p>
            <a:pPr algn="ctr">
              <a:lnSpc>
                <a:spcPts val="14838"/>
              </a:lnSpc>
            </a:pPr>
            <a:r>
              <a:rPr lang="en-US" sz="10599" dirty="0">
                <a:solidFill>
                  <a:srgbClr val="1B68A7"/>
                </a:solidFill>
                <a:latin typeface="Garet"/>
                <a:ea typeface="Garet"/>
                <a:cs typeface="Garet"/>
                <a:sym typeface="Garet"/>
              </a:rPr>
              <a:t>¿</a:t>
            </a:r>
            <a:r>
              <a:rPr lang="en-US" sz="10599" dirty="0" err="1">
                <a:solidFill>
                  <a:srgbClr val="1B68A7"/>
                </a:solidFill>
                <a:latin typeface="Garet"/>
                <a:ea typeface="Garet"/>
                <a:cs typeface="Garet"/>
                <a:sym typeface="Garet"/>
              </a:rPr>
              <a:t>Preguntas</a:t>
            </a:r>
            <a:r>
              <a:rPr lang="en-US" sz="10599">
                <a:solidFill>
                  <a:srgbClr val="1B68A7"/>
                </a:solidFill>
                <a:latin typeface="Garet"/>
                <a:ea typeface="Garet"/>
                <a:cs typeface="Garet"/>
                <a:sym typeface="Garet"/>
              </a:rPr>
              <a:t>?</a:t>
            </a:r>
            <a:endParaRPr lang="en-US" sz="10599" dirty="0">
              <a:solidFill>
                <a:srgbClr val="1B68A7"/>
              </a:solidFill>
              <a:latin typeface="Garet"/>
              <a:ea typeface="Garet"/>
              <a:cs typeface="Garet"/>
              <a:sym typeface="Gare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761" y="-774757"/>
            <a:ext cx="6470239" cy="10287000"/>
            <a:chOff x="0" y="0"/>
            <a:chExt cx="1002409" cy="1593725"/>
          </a:xfrm>
        </p:grpSpPr>
        <p:sp>
          <p:nvSpPr>
            <p:cNvPr id="3" name="Freeform 3"/>
            <p:cNvSpPr/>
            <p:nvPr/>
          </p:nvSpPr>
          <p:spPr>
            <a:xfrm>
              <a:off x="0" y="0"/>
              <a:ext cx="1002409" cy="1593725"/>
            </a:xfrm>
            <a:custGeom>
              <a:avLst/>
              <a:gdLst/>
              <a:ahLst/>
              <a:cxnLst/>
              <a:rect l="l" t="t" r="r" b="b"/>
              <a:pathLst>
                <a:path w="1002409" h="1593725">
                  <a:moveTo>
                    <a:pt x="0" y="0"/>
                  </a:moveTo>
                  <a:lnTo>
                    <a:pt x="1002409" y="0"/>
                  </a:lnTo>
                  <a:lnTo>
                    <a:pt x="1002409" y="1593725"/>
                  </a:lnTo>
                  <a:lnTo>
                    <a:pt x="0" y="1593725"/>
                  </a:lnTo>
                  <a:close/>
                </a:path>
              </a:pathLst>
            </a:custGeom>
            <a:blipFill>
              <a:blip r:embed="rId2"/>
              <a:stretch>
                <a:fillRect l="-69459" r="-69459"/>
              </a:stretch>
            </a:blipFill>
          </p:spPr>
          <p:txBody>
            <a:bodyPr/>
            <a:lstStyle/>
            <a:p>
              <a:endParaRPr lang="en-US" dirty="0"/>
            </a:p>
          </p:txBody>
        </p:sp>
      </p:grpSp>
      <p:sp>
        <p:nvSpPr>
          <p:cNvPr id="4" name="AutoShape 4"/>
          <p:cNvSpPr/>
          <p:nvPr/>
        </p:nvSpPr>
        <p:spPr>
          <a:xfrm>
            <a:off x="11817761" y="-158349"/>
            <a:ext cx="0" cy="10287000"/>
          </a:xfrm>
          <a:prstGeom prst="line">
            <a:avLst/>
          </a:prstGeom>
          <a:ln w="209550" cap="flat">
            <a:solidFill>
              <a:srgbClr val="1B68A7"/>
            </a:solidFill>
            <a:prstDash val="solid"/>
            <a:headEnd type="none" w="sm" len="sm"/>
            <a:tailEnd type="none" w="sm" len="sm"/>
          </a:ln>
        </p:spPr>
        <p:txBody>
          <a:bodyPr/>
          <a:lstStyle/>
          <a:p>
            <a:endParaRPr lang="en-US" dirty="0"/>
          </a:p>
        </p:txBody>
      </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sp>
        <p:nvSpPr>
          <p:cNvPr id="9" name="TextBox 9"/>
          <p:cNvSpPr txBox="1"/>
          <p:nvPr/>
        </p:nvSpPr>
        <p:spPr>
          <a:xfrm>
            <a:off x="1028701" y="1333500"/>
            <a:ext cx="8201698" cy="2292294"/>
          </a:xfrm>
          <a:prstGeom prst="rect">
            <a:avLst/>
          </a:prstGeom>
        </p:spPr>
        <p:txBody>
          <a:bodyPr wrap="square" lIns="0" tIns="0" rIns="0" bIns="0" rtlCol="0" anchor="t">
            <a:spAutoFit/>
          </a:bodyPr>
          <a:lstStyle/>
          <a:p>
            <a:pPr algn="l">
              <a:lnSpc>
                <a:spcPts val="9099"/>
              </a:lnSpc>
            </a:pPr>
            <a:r>
              <a:rPr lang="en-US" sz="5400" b="1" dirty="0">
                <a:solidFill>
                  <a:srgbClr val="1B68A7"/>
                </a:solidFill>
                <a:latin typeface="Garet Bold"/>
                <a:ea typeface="Garet Bold"/>
                <a:cs typeface="Garet Bold"/>
                <a:sym typeface="Garet Bold"/>
              </a:rPr>
              <a:t>Descripción general de la presentación</a:t>
            </a:r>
          </a:p>
        </p:txBody>
      </p:sp>
      <p:sp>
        <p:nvSpPr>
          <p:cNvPr id="10" name="TextBox 10"/>
          <p:cNvSpPr txBox="1"/>
          <p:nvPr/>
        </p:nvSpPr>
        <p:spPr>
          <a:xfrm>
            <a:off x="1447800" y="3880808"/>
            <a:ext cx="9353834" cy="4237057"/>
          </a:xfrm>
          <a:prstGeom prst="rect">
            <a:avLst/>
          </a:prstGeom>
        </p:spPr>
        <p:txBody>
          <a:bodyPr wrap="square" lIns="0" tIns="0" rIns="0" bIns="0" rtlCol="0" anchor="t">
            <a:spAutoFit/>
          </a:bodyPr>
          <a:lstStyle/>
          <a:p>
            <a:pPr marL="863599" lvl="1" indent="-431800" algn="l">
              <a:lnSpc>
                <a:spcPts val="5599"/>
              </a:lnSpc>
              <a:buFont typeface="Arial"/>
              <a:buChar char="•"/>
            </a:pPr>
            <a:r>
              <a:rPr lang="en-US" sz="2800" dirty="0">
                <a:solidFill>
                  <a:srgbClr val="1B68A7"/>
                </a:solidFill>
                <a:latin typeface="Garet"/>
                <a:ea typeface="Garet"/>
                <a:cs typeface="Garet"/>
                <a:sym typeface="Garet"/>
              </a:rPr>
              <a:t>Cronología</a:t>
            </a:r>
          </a:p>
          <a:p>
            <a:pPr marL="863599" lvl="1" indent="-431800" algn="l">
              <a:lnSpc>
                <a:spcPts val="5599"/>
              </a:lnSpc>
              <a:buFont typeface="Arial"/>
              <a:buChar char="•"/>
            </a:pPr>
            <a:r>
              <a:rPr lang="en-US" sz="2800" dirty="0">
                <a:solidFill>
                  <a:srgbClr val="1B68A7"/>
                </a:solidFill>
                <a:latin typeface="Garet"/>
                <a:ea typeface="Garet"/>
                <a:cs typeface="Garet"/>
                <a:sym typeface="Garet"/>
              </a:rPr>
              <a:t>Propósito del informe de impacto</a:t>
            </a:r>
          </a:p>
          <a:p>
            <a:pPr marL="863599" lvl="1" indent="-431800" algn="l">
              <a:lnSpc>
                <a:spcPts val="5599"/>
              </a:lnSpc>
              <a:buFont typeface="Arial"/>
              <a:buChar char="•"/>
            </a:pPr>
            <a:r>
              <a:rPr lang="en-US" sz="2800" dirty="0">
                <a:solidFill>
                  <a:srgbClr val="1B68A7"/>
                </a:solidFill>
                <a:latin typeface="Garet"/>
                <a:ea typeface="Garet"/>
                <a:cs typeface="Garet"/>
                <a:sym typeface="Garet"/>
              </a:rPr>
              <a:t>Temas financieros</a:t>
            </a:r>
          </a:p>
          <a:p>
            <a:pPr marL="863599" lvl="1" indent="-431800" algn="l">
              <a:lnSpc>
                <a:spcPts val="5599"/>
              </a:lnSpc>
              <a:buFont typeface="Arial"/>
              <a:buChar char="•"/>
            </a:pPr>
            <a:r>
              <a:rPr lang="en-US" sz="2800" dirty="0">
                <a:solidFill>
                  <a:srgbClr val="1B68A7"/>
                </a:solidFill>
                <a:latin typeface="Garet"/>
                <a:ea typeface="Garet"/>
                <a:cs typeface="Garet"/>
                <a:sym typeface="Garet"/>
              </a:rPr>
              <a:t>Alcance comunitario</a:t>
            </a:r>
          </a:p>
          <a:p>
            <a:pPr marL="863599" lvl="1" indent="-431800" algn="l">
              <a:lnSpc>
                <a:spcPts val="5599"/>
              </a:lnSpc>
              <a:buFont typeface="Arial"/>
              <a:buChar char="•"/>
            </a:pPr>
            <a:r>
              <a:rPr lang="en-US" sz="2800" dirty="0">
                <a:solidFill>
                  <a:srgbClr val="1B68A7"/>
                </a:solidFill>
                <a:latin typeface="Garet"/>
                <a:ea typeface="Garet"/>
                <a:cs typeface="Garet"/>
                <a:sym typeface="Garet"/>
              </a:rPr>
              <a:t>Informe de impacto de El Parque de Casas Móviles de Bell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7" name="TextBox 7"/>
          <p:cNvSpPr txBox="1"/>
          <p:nvPr/>
        </p:nvSpPr>
        <p:spPr>
          <a:xfrm>
            <a:off x="1834308" y="1364042"/>
            <a:ext cx="12621766" cy="1009651"/>
          </a:xfrm>
          <a:prstGeom prst="rect">
            <a:avLst/>
          </a:prstGeom>
        </p:spPr>
        <p:txBody>
          <a:bodyPr lIns="0" tIns="0" rIns="0" bIns="0" rtlCol="0" anchor="t">
            <a:spAutoFit/>
          </a:bodyPr>
          <a:lstStyle/>
          <a:p>
            <a:pPr algn="l">
              <a:lnSpc>
                <a:spcPts val="8399"/>
              </a:lnSpc>
            </a:pPr>
            <a:r>
              <a:rPr lang="en-US" sz="5999" b="1" dirty="0">
                <a:solidFill>
                  <a:srgbClr val="1B68A7"/>
                </a:solidFill>
                <a:latin typeface="Garet Bold"/>
                <a:ea typeface="Garet Bold"/>
                <a:cs typeface="Garet Bold"/>
                <a:sym typeface="Garet Bold"/>
              </a:rPr>
              <a:t>Timeline</a:t>
            </a:r>
          </a:p>
        </p:txBody>
      </p:sp>
      <p:graphicFrame>
        <p:nvGraphicFramePr>
          <p:cNvPr id="8" name="Table 7">
            <a:extLst>
              <a:ext uri="{FF2B5EF4-FFF2-40B4-BE49-F238E27FC236}">
                <a16:creationId xmlns:a16="http://schemas.microsoft.com/office/drawing/2014/main" id="{11FB9003-D23E-4972-5896-FF11AE1FBDB6}"/>
              </a:ext>
            </a:extLst>
          </p:cNvPr>
          <p:cNvGraphicFramePr>
            <a:graphicFrameLocks noGrp="1"/>
          </p:cNvGraphicFramePr>
          <p:nvPr>
            <p:extLst>
              <p:ext uri="{D42A27DB-BD31-4B8C-83A1-F6EECF244321}">
                <p14:modId xmlns:p14="http://schemas.microsoft.com/office/powerpoint/2010/main" val="14601314"/>
              </p:ext>
            </p:extLst>
          </p:nvPr>
        </p:nvGraphicFramePr>
        <p:xfrm>
          <a:off x="2476500" y="2890342"/>
          <a:ext cx="13335000" cy="5491665"/>
        </p:xfrm>
        <a:graphic>
          <a:graphicData uri="http://schemas.openxmlformats.org/drawingml/2006/table">
            <a:tbl>
              <a:tblPr firstRow="1" bandRow="1">
                <a:tableStyleId>{5940675A-B579-460E-94D1-54222C63F5DA}</a:tableStyleId>
              </a:tblPr>
              <a:tblGrid>
                <a:gridCol w="6079191">
                  <a:extLst>
                    <a:ext uri="{9D8B030D-6E8A-4147-A177-3AD203B41FA5}">
                      <a16:colId xmlns:a16="http://schemas.microsoft.com/office/drawing/2014/main" val="408274021"/>
                    </a:ext>
                  </a:extLst>
                </a:gridCol>
                <a:gridCol w="7255809">
                  <a:extLst>
                    <a:ext uri="{9D8B030D-6E8A-4147-A177-3AD203B41FA5}">
                      <a16:colId xmlns:a16="http://schemas.microsoft.com/office/drawing/2014/main" val="4100454294"/>
                    </a:ext>
                  </a:extLst>
                </a:gridCol>
              </a:tblGrid>
              <a:tr h="583560">
                <a:tc>
                  <a:txBody>
                    <a:bodyPr/>
                    <a:lstStyle/>
                    <a:p>
                      <a:r>
                        <a:rPr lang="es-ES_tradnl" sz="2800" kern="1200" dirty="0">
                          <a:solidFill>
                            <a:schemeClr val="tx1"/>
                          </a:solidFill>
                          <a:effectLst/>
                          <a:latin typeface="Avenir Book" panose="02000503020000020003" pitchFamily="2" charset="0"/>
                          <a:ea typeface="+mn-ea"/>
                          <a:cs typeface="+mn-cs"/>
                        </a:rPr>
                        <a:t>Primera reunión comunitaria</a:t>
                      </a:r>
                      <a:r>
                        <a:rPr lang="en-US" sz="2800" dirty="0">
                          <a:solidFill>
                            <a:schemeClr val="tx1"/>
                          </a:solidFill>
                          <a:effectLst/>
                          <a:latin typeface="Avenir Book" panose="02000503020000020003" pitchFamily="2" charset="0"/>
                        </a:rPr>
                        <a:t> </a:t>
                      </a:r>
                      <a:endParaRPr lang="en-US" sz="2800" dirty="0">
                        <a:solidFill>
                          <a:schemeClr val="tx1"/>
                        </a:solidFill>
                        <a:latin typeface="Avenir Book" panose="02000503020000020003" pitchFamily="2"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22 de septiembre de 2025</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4283778"/>
                  </a:ext>
                </a:extLst>
              </a:tr>
              <a:tr h="889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Entrevistas: Florence Village </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6 de octubre de 2025 - 3 de diciembre de 2025</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272970"/>
                  </a:ext>
                </a:extLst>
              </a:tr>
              <a:tr h="889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Entrevistas y evaluaciones: El Parque de Casas Móviles de Bell</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6 de octubre de 2025 - 3 de diciembre de 2025</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5152769"/>
                  </a:ext>
                </a:extLst>
              </a:tr>
              <a:tr h="889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Entrevistas y evaluaciones: ambos parques de casa móviles </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finales de invierno a primavera de 2026</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583378"/>
                  </a:ext>
                </a:extLst>
              </a:tr>
              <a:tr h="583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Preparación del informe de impacto </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kern="1200" dirty="0">
                          <a:solidFill>
                            <a:schemeClr val="tx1"/>
                          </a:solidFill>
                          <a:effectLst/>
                          <a:latin typeface="Avenir Book" panose="02000503020000020003" pitchFamily="2" charset="0"/>
                          <a:ea typeface="+mn-ea"/>
                          <a:cs typeface="+mn-cs"/>
                        </a:rPr>
                        <a:t>verano de 2026</a:t>
                      </a:r>
                      <a:endParaRPr lang="en-US" sz="2800"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724332"/>
                  </a:ext>
                </a:extLst>
              </a:tr>
              <a:tr h="889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b="1" kern="1200" dirty="0">
                          <a:solidFill>
                            <a:schemeClr val="tx1"/>
                          </a:solidFill>
                          <a:effectLst/>
                          <a:latin typeface="Avenir Book" panose="02000503020000020003" pitchFamily="2" charset="0"/>
                          <a:ea typeface="+mn-ea"/>
                          <a:cs typeface="+mn-cs"/>
                        </a:rPr>
                        <a:t>Período de revisión pública del informe de impacto</a:t>
                      </a:r>
                      <a:endParaRPr lang="en-US" sz="2800" b="1"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DB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b="1" kern="1200" dirty="0">
                          <a:solidFill>
                            <a:schemeClr val="tx1"/>
                          </a:solidFill>
                          <a:effectLst/>
                          <a:latin typeface="Avenir Book" panose="02000503020000020003" pitchFamily="2" charset="0"/>
                          <a:ea typeface="+mn-ea"/>
                          <a:cs typeface="+mn-cs"/>
                        </a:rPr>
                        <a:t>verano de 2026</a:t>
                      </a:r>
                      <a:endParaRPr lang="en-US" sz="2800" b="1"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DBE5"/>
                    </a:solidFill>
                  </a:tcPr>
                </a:tc>
                <a:extLst>
                  <a:ext uri="{0D108BD9-81ED-4DB2-BD59-A6C34878D82A}">
                    <a16:rowId xmlns:a16="http://schemas.microsoft.com/office/drawing/2014/main" val="3680896399"/>
                  </a:ext>
                </a:extLst>
              </a:tr>
              <a:tr h="545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b="1" kern="1200" dirty="0">
                          <a:solidFill>
                            <a:schemeClr val="tx1"/>
                          </a:solidFill>
                          <a:effectLst/>
                          <a:latin typeface="Avenir Book" panose="02000503020000020003" pitchFamily="2" charset="0"/>
                          <a:ea typeface="+mn-ea"/>
                          <a:cs typeface="+mn-cs"/>
                        </a:rPr>
                        <a:t>Aprobación del informe de impacto</a:t>
                      </a:r>
                      <a:endParaRPr lang="en-US" sz="2800" b="1"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7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800" b="1" kern="1200" dirty="0">
                          <a:solidFill>
                            <a:schemeClr val="tx1"/>
                          </a:solidFill>
                          <a:effectLst/>
                          <a:latin typeface="Avenir Book" panose="02000503020000020003" pitchFamily="2" charset="0"/>
                          <a:ea typeface="+mn-ea"/>
                          <a:cs typeface="+mn-cs"/>
                        </a:rPr>
                        <a:t>fecha por definir</a:t>
                      </a:r>
                      <a:endParaRPr lang="en-US" sz="2800" b="1" kern="1200" dirty="0">
                        <a:solidFill>
                          <a:schemeClr val="tx1"/>
                        </a:solidFill>
                        <a:effectLst/>
                        <a:latin typeface="Avenir Book" panose="02000503020000020003" pitchFamily="2"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778"/>
                    </a:solidFill>
                  </a:tcPr>
                </a:tc>
                <a:extLst>
                  <a:ext uri="{0D108BD9-81ED-4DB2-BD59-A6C34878D82A}">
                    <a16:rowId xmlns:a16="http://schemas.microsoft.com/office/drawing/2014/main" val="60723459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6" name="TextBox 6"/>
          <p:cNvSpPr txBox="1"/>
          <p:nvPr/>
        </p:nvSpPr>
        <p:spPr>
          <a:xfrm>
            <a:off x="2375344" y="1375867"/>
            <a:ext cx="14998256" cy="961802"/>
          </a:xfrm>
          <a:prstGeom prst="rect">
            <a:avLst/>
          </a:prstGeom>
        </p:spPr>
        <p:txBody>
          <a:bodyPr wrap="square" lIns="0" tIns="0" rIns="0" bIns="0" rtlCol="0" anchor="t">
            <a:spAutoFit/>
          </a:bodyPr>
          <a:lstStyle/>
          <a:p>
            <a:pPr algn="l">
              <a:lnSpc>
                <a:spcPts val="8399"/>
              </a:lnSpc>
            </a:pPr>
            <a:r>
              <a:rPr lang="en-US" sz="3600" b="1" dirty="0">
                <a:solidFill>
                  <a:srgbClr val="1B68A7"/>
                </a:solidFill>
                <a:latin typeface="Garet Bold"/>
                <a:ea typeface="Garet Bold"/>
                <a:cs typeface="Garet Bold"/>
                <a:sym typeface="Garet Bold"/>
              </a:rPr>
              <a:t>Propósito del plan de reubicación y informe de impacto</a:t>
            </a:r>
          </a:p>
        </p:txBody>
      </p:sp>
      <p:grpSp>
        <p:nvGrpSpPr>
          <p:cNvPr id="8" name="Group 8"/>
          <p:cNvGrpSpPr/>
          <p:nvPr/>
        </p:nvGrpSpPr>
        <p:grpSpPr>
          <a:xfrm>
            <a:off x="-6926601" y="-779221"/>
            <a:ext cx="8779067" cy="10907872"/>
            <a:chOff x="0" y="0"/>
            <a:chExt cx="2312182" cy="2872855"/>
          </a:xfrm>
        </p:grpSpPr>
        <p:sp>
          <p:nvSpPr>
            <p:cNvPr id="9" name="Freeform 9"/>
            <p:cNvSpPr/>
            <p:nvPr/>
          </p:nvSpPr>
          <p:spPr>
            <a:xfrm>
              <a:off x="0" y="0"/>
              <a:ext cx="2312182" cy="2872855"/>
            </a:xfrm>
            <a:custGeom>
              <a:avLst/>
              <a:gdLst/>
              <a:ahLst/>
              <a:cxnLst/>
              <a:rect l="l" t="t" r="r" b="b"/>
              <a:pathLst>
                <a:path w="2312182" h="2872855">
                  <a:moveTo>
                    <a:pt x="0" y="0"/>
                  </a:moveTo>
                  <a:lnTo>
                    <a:pt x="2312182" y="0"/>
                  </a:lnTo>
                  <a:lnTo>
                    <a:pt x="2312182" y="2872855"/>
                  </a:lnTo>
                  <a:lnTo>
                    <a:pt x="0" y="2872855"/>
                  </a:lnTo>
                  <a:close/>
                </a:path>
              </a:pathLst>
            </a:custGeom>
            <a:solidFill>
              <a:srgbClr val="1B68A7">
                <a:alpha val="29804"/>
              </a:srgbClr>
            </a:solidFill>
          </p:spPr>
          <p:txBody>
            <a:bodyPr/>
            <a:lstStyle/>
            <a:p>
              <a:endParaRPr lang="en-US" dirty="0"/>
            </a:p>
          </p:txBody>
        </p:sp>
        <p:sp>
          <p:nvSpPr>
            <p:cNvPr id="10" name="TextBox 10"/>
            <p:cNvSpPr txBox="1"/>
            <p:nvPr/>
          </p:nvSpPr>
          <p:spPr>
            <a:xfrm>
              <a:off x="0" y="-47625"/>
              <a:ext cx="2312182" cy="2920480"/>
            </a:xfrm>
            <a:prstGeom prst="rect">
              <a:avLst/>
            </a:prstGeom>
          </p:spPr>
          <p:txBody>
            <a:bodyPr lIns="50800" tIns="50800" rIns="50800" bIns="50800" rtlCol="0" anchor="ctr"/>
            <a:lstStyle/>
            <a:p>
              <a:pPr algn="ctr">
                <a:lnSpc>
                  <a:spcPts val="2659"/>
                </a:lnSpc>
              </a:pPr>
              <a:endParaRPr dirty="0"/>
            </a:p>
          </p:txBody>
        </p:sp>
      </p:grpSp>
      <p:sp>
        <p:nvSpPr>
          <p:cNvPr id="12" name="TextBox 11">
            <a:extLst>
              <a:ext uri="{FF2B5EF4-FFF2-40B4-BE49-F238E27FC236}">
                <a16:creationId xmlns:a16="http://schemas.microsoft.com/office/drawing/2014/main" id="{0873215D-A4FA-494C-415A-4FD90EFBA471}"/>
              </a:ext>
            </a:extLst>
          </p:cNvPr>
          <p:cNvSpPr txBox="1"/>
          <p:nvPr/>
        </p:nvSpPr>
        <p:spPr>
          <a:xfrm>
            <a:off x="2235696" y="2598578"/>
            <a:ext cx="13913708" cy="6801862"/>
          </a:xfrm>
          <a:prstGeom prst="rect">
            <a:avLst/>
          </a:prstGeom>
          <a:noFill/>
        </p:spPr>
        <p:txBody>
          <a:bodyPr wrap="square">
            <a:spAutoFit/>
          </a:bodyPr>
          <a:lstStyle/>
          <a:p>
            <a:pPr marL="690877" lvl="1" indent="-345439" algn="l">
              <a:lnSpc>
                <a:spcPts val="4799"/>
              </a:lnSpc>
              <a:buFont typeface="Arial"/>
              <a:buChar char="•"/>
            </a:pPr>
            <a:r>
              <a:rPr lang="en-US" sz="2400" dirty="0">
                <a:solidFill>
                  <a:srgbClr val="1B68A7"/>
                </a:solidFill>
                <a:latin typeface="Garet"/>
                <a:ea typeface="Garet"/>
                <a:cs typeface="Garet"/>
                <a:sym typeface="Garet"/>
              </a:rPr>
              <a:t>La ciudad de Bell está evaluando opciones a largo plazo; NO se ha aprobado ninguna venta</a:t>
            </a:r>
          </a:p>
          <a:p>
            <a:pPr marL="690877" lvl="1" indent="-345439" algn="l">
              <a:lnSpc>
                <a:spcPts val="4799"/>
              </a:lnSpc>
              <a:buFont typeface="Arial"/>
              <a:buChar char="•"/>
            </a:pPr>
            <a:r>
              <a:rPr lang="en-US" sz="2400" dirty="0">
                <a:solidFill>
                  <a:srgbClr val="1B68A7"/>
                </a:solidFill>
                <a:latin typeface="Garet"/>
                <a:ea typeface="Garet"/>
                <a:cs typeface="Garet"/>
                <a:sym typeface="Garet"/>
              </a:rPr>
              <a:t>Se actualizo el informe de impacto de 2020 y se preparó un plan de cierre:</a:t>
            </a:r>
          </a:p>
          <a:p>
            <a:pPr marL="1605277" lvl="3" indent="-345439">
              <a:lnSpc>
                <a:spcPts val="4799"/>
              </a:lnSpc>
              <a:buFont typeface="Arial"/>
              <a:buChar char="•"/>
            </a:pPr>
            <a:r>
              <a:rPr lang="en-US" sz="2400" dirty="0">
                <a:solidFill>
                  <a:srgbClr val="1B68A7"/>
                </a:solidFill>
                <a:latin typeface="Garet"/>
                <a:ea typeface="Garet"/>
                <a:cs typeface="Garet"/>
                <a:sym typeface="Garet"/>
              </a:rPr>
              <a:t>Se recopiló información sobre las necesidades y las circunstancias de vivienda de los residentes</a:t>
            </a:r>
          </a:p>
          <a:p>
            <a:pPr marL="1605277" lvl="3" indent="-345439">
              <a:lnSpc>
                <a:spcPts val="4799"/>
              </a:lnSpc>
              <a:buFont typeface="Arial"/>
              <a:buChar char="•"/>
            </a:pPr>
            <a:r>
              <a:rPr lang="en-US" sz="2400" dirty="0">
                <a:solidFill>
                  <a:srgbClr val="1B68A7"/>
                </a:solidFill>
                <a:latin typeface="Garet"/>
                <a:ea typeface="Garet"/>
                <a:cs typeface="Garet"/>
                <a:sym typeface="Garet"/>
              </a:rPr>
              <a:t>Garantiza la disponibilidad y la asequibilidad de viviendas a largo plazo para la comunidad de Bell</a:t>
            </a:r>
          </a:p>
          <a:p>
            <a:pPr marL="1605277" lvl="3" indent="-345439">
              <a:lnSpc>
                <a:spcPts val="4799"/>
              </a:lnSpc>
              <a:buFont typeface="Arial"/>
              <a:buChar char="•"/>
            </a:pPr>
            <a:r>
              <a:rPr lang="en-US" sz="2400" dirty="0">
                <a:solidFill>
                  <a:srgbClr val="1B68A7"/>
                </a:solidFill>
                <a:latin typeface="Garet"/>
                <a:ea typeface="Garet"/>
                <a:cs typeface="Garet"/>
                <a:sym typeface="Garet"/>
              </a:rPr>
              <a:t>Proporciona estimaciones de los beneficios financieros para los residentes</a:t>
            </a:r>
          </a:p>
          <a:p>
            <a:pPr marL="690877" lvl="1" indent="-345439" algn="l">
              <a:lnSpc>
                <a:spcPts val="4799"/>
              </a:lnSpc>
              <a:buFont typeface="Arial"/>
              <a:buChar char="•"/>
            </a:pPr>
            <a:r>
              <a:rPr lang="en-US" sz="2400" dirty="0">
                <a:solidFill>
                  <a:srgbClr val="1B68A7"/>
                </a:solidFill>
                <a:latin typeface="Garet"/>
                <a:ea typeface="Garet"/>
                <a:cs typeface="Garet"/>
                <a:sym typeface="Garet"/>
              </a:rPr>
              <a:t>Cada inquilino recibe una copia del informe de impacto y de la información sobre las prestaciones por reubicación</a:t>
            </a:r>
          </a:p>
          <a:p>
            <a:pPr marL="690877" lvl="1" indent="-345439" algn="l">
              <a:lnSpc>
                <a:spcPts val="4799"/>
              </a:lnSpc>
              <a:buFont typeface="Arial"/>
              <a:buChar char="•"/>
            </a:pPr>
            <a:endParaRPr lang="en-US" sz="2400" dirty="0">
              <a:solidFill>
                <a:srgbClr val="1B68A7"/>
              </a:solidFill>
              <a:latin typeface="Garet"/>
              <a:ea typeface="Garet"/>
              <a:cs typeface="Garet"/>
              <a:sym typeface="Gar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7016" y="9258300"/>
            <a:ext cx="22712378" cy="2344455"/>
            <a:chOff x="0" y="0"/>
            <a:chExt cx="7917169" cy="817239"/>
          </a:xfrm>
        </p:grpSpPr>
        <p:sp>
          <p:nvSpPr>
            <p:cNvPr id="3" name="Freeform 3"/>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4" name="TextBox 4"/>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5" name="Freeform 5"/>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grpSp>
        <p:nvGrpSpPr>
          <p:cNvPr id="6" name="Group 6"/>
          <p:cNvGrpSpPr/>
          <p:nvPr/>
        </p:nvGrpSpPr>
        <p:grpSpPr>
          <a:xfrm>
            <a:off x="-6926601" y="-779221"/>
            <a:ext cx="11964180" cy="10907872"/>
            <a:chOff x="0" y="0"/>
            <a:chExt cx="3151060" cy="2872855"/>
          </a:xfrm>
        </p:grpSpPr>
        <p:sp>
          <p:nvSpPr>
            <p:cNvPr id="7" name="Freeform 7"/>
            <p:cNvSpPr/>
            <p:nvPr/>
          </p:nvSpPr>
          <p:spPr>
            <a:xfrm>
              <a:off x="0" y="0"/>
              <a:ext cx="3151060" cy="2872855"/>
            </a:xfrm>
            <a:custGeom>
              <a:avLst/>
              <a:gdLst/>
              <a:ahLst/>
              <a:cxnLst/>
              <a:rect l="l" t="t" r="r" b="b"/>
              <a:pathLst>
                <a:path w="3151060" h="2872855">
                  <a:moveTo>
                    <a:pt x="0" y="0"/>
                  </a:moveTo>
                  <a:lnTo>
                    <a:pt x="3151060" y="0"/>
                  </a:lnTo>
                  <a:lnTo>
                    <a:pt x="3151060" y="2872855"/>
                  </a:lnTo>
                  <a:lnTo>
                    <a:pt x="0" y="2872855"/>
                  </a:lnTo>
                  <a:close/>
                </a:path>
              </a:pathLst>
            </a:custGeom>
            <a:solidFill>
              <a:srgbClr val="1B68A7">
                <a:alpha val="29804"/>
              </a:srgbClr>
            </a:solidFill>
          </p:spPr>
          <p:txBody>
            <a:bodyPr/>
            <a:lstStyle/>
            <a:p>
              <a:endParaRPr lang="en-US" dirty="0"/>
            </a:p>
          </p:txBody>
        </p:sp>
        <p:sp>
          <p:nvSpPr>
            <p:cNvPr id="8" name="TextBox 8"/>
            <p:cNvSpPr txBox="1"/>
            <p:nvPr/>
          </p:nvSpPr>
          <p:spPr>
            <a:xfrm>
              <a:off x="0" y="-47625"/>
              <a:ext cx="3151060" cy="2920480"/>
            </a:xfrm>
            <a:prstGeom prst="rect">
              <a:avLst/>
            </a:prstGeom>
          </p:spPr>
          <p:txBody>
            <a:bodyPr lIns="50800" tIns="50800" rIns="50800" bIns="50800" rtlCol="0" anchor="ctr"/>
            <a:lstStyle/>
            <a:p>
              <a:pPr algn="ctr">
                <a:lnSpc>
                  <a:spcPts val="2659"/>
                </a:lnSpc>
              </a:pPr>
              <a:endParaRPr dirty="0"/>
            </a:p>
          </p:txBody>
        </p:sp>
      </p:grpSp>
      <p:sp>
        <p:nvSpPr>
          <p:cNvPr id="9" name="Freeform 9"/>
          <p:cNvSpPr/>
          <p:nvPr/>
        </p:nvSpPr>
        <p:spPr>
          <a:xfrm>
            <a:off x="1028700" y="3297704"/>
            <a:ext cx="2662130" cy="2662130"/>
          </a:xfrm>
          <a:custGeom>
            <a:avLst/>
            <a:gdLst/>
            <a:ahLst/>
            <a:cxnLst/>
            <a:rect l="l" t="t" r="r" b="b"/>
            <a:pathLst>
              <a:path w="2662130" h="2662130">
                <a:moveTo>
                  <a:pt x="0" y="0"/>
                </a:moveTo>
                <a:lnTo>
                  <a:pt x="2662130" y="0"/>
                </a:lnTo>
                <a:lnTo>
                  <a:pt x="2662130" y="2662130"/>
                </a:lnTo>
                <a:lnTo>
                  <a:pt x="0" y="266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5452548" y="1433338"/>
            <a:ext cx="12621766" cy="1577291"/>
          </a:xfrm>
          <a:prstGeom prst="rect">
            <a:avLst/>
          </a:prstGeom>
        </p:spPr>
        <p:txBody>
          <a:bodyPr lIns="0" tIns="0" rIns="0" bIns="0" rtlCol="0" anchor="t">
            <a:spAutoFit/>
          </a:bodyPr>
          <a:lstStyle/>
          <a:p>
            <a:pPr algn="l">
              <a:lnSpc>
                <a:spcPts val="5999"/>
              </a:lnSpc>
            </a:pPr>
            <a:r>
              <a:rPr lang="en-US" sz="5999" b="1" dirty="0">
                <a:solidFill>
                  <a:srgbClr val="1B68A7"/>
                </a:solidFill>
                <a:latin typeface="Garet Bold"/>
                <a:ea typeface="Garet Bold"/>
                <a:cs typeface="Garet Bold"/>
                <a:sym typeface="Garet Bold"/>
              </a:rPr>
              <a:t>Impacto financiero de los parques de casas móviles</a:t>
            </a:r>
          </a:p>
        </p:txBody>
      </p:sp>
      <p:sp>
        <p:nvSpPr>
          <p:cNvPr id="11" name="TextBox 11"/>
          <p:cNvSpPr txBox="1"/>
          <p:nvPr/>
        </p:nvSpPr>
        <p:spPr>
          <a:xfrm>
            <a:off x="5638800" y="3444296"/>
            <a:ext cx="10911746" cy="5463034"/>
          </a:xfrm>
          <a:prstGeom prst="rect">
            <a:avLst/>
          </a:prstGeom>
        </p:spPr>
        <p:txBody>
          <a:bodyPr lIns="0" tIns="0" rIns="0" bIns="0" rtlCol="0" anchor="t">
            <a:spAutoFit/>
          </a:bodyPr>
          <a:lstStyle/>
          <a:p>
            <a:pPr marL="690877" lvl="1" indent="-345439" algn="l">
              <a:lnSpc>
                <a:spcPts val="4799"/>
              </a:lnSpc>
              <a:buFont typeface="Arial"/>
              <a:buChar char="•"/>
            </a:pPr>
            <a:r>
              <a:rPr lang="en-US" sz="2800" b="1" dirty="0">
                <a:solidFill>
                  <a:srgbClr val="1B68A7"/>
                </a:solidFill>
                <a:latin typeface="Garet Bold"/>
                <a:ea typeface="Garet Bold"/>
                <a:cs typeface="Garet Bold"/>
                <a:sym typeface="Garet Bold"/>
              </a:rPr>
              <a:t>Actualmente, los parques de casas móviles operan con un déficit financiero</a:t>
            </a:r>
          </a:p>
          <a:p>
            <a:pPr marL="690877" lvl="1" indent="-345439" algn="l">
              <a:lnSpc>
                <a:spcPts val="4799"/>
              </a:lnSpc>
              <a:buFont typeface="Arial"/>
              <a:buChar char="•"/>
            </a:pPr>
            <a:r>
              <a:rPr lang="en-US" sz="2800" dirty="0">
                <a:solidFill>
                  <a:srgbClr val="1B68A7"/>
                </a:solidFill>
                <a:latin typeface="Garet Bold"/>
                <a:ea typeface="Garet Bold"/>
                <a:cs typeface="Garet Bold"/>
                <a:sym typeface="Garet Bold"/>
              </a:rPr>
              <a:t>La ciudad utiliza fondos de reserva para cubrir costos adicionales</a:t>
            </a:r>
          </a:p>
          <a:p>
            <a:pPr marL="690877" lvl="1" indent="-345439" algn="l">
              <a:lnSpc>
                <a:spcPts val="4799"/>
              </a:lnSpc>
              <a:buFont typeface="Arial"/>
              <a:buChar char="•"/>
            </a:pPr>
            <a:r>
              <a:rPr lang="en-US" sz="2000" dirty="0">
                <a:solidFill>
                  <a:srgbClr val="1B68A7"/>
                </a:solidFill>
                <a:latin typeface="Garet"/>
                <a:ea typeface="Garet"/>
                <a:cs typeface="Garet"/>
                <a:sym typeface="Garet"/>
              </a:rPr>
              <a:t>No se ha implementado ningún aumento de renta en los últimos 15 años</a:t>
            </a:r>
          </a:p>
          <a:p>
            <a:pPr marL="690877" lvl="1" indent="-345439" algn="l">
              <a:lnSpc>
                <a:spcPts val="4799"/>
              </a:lnSpc>
              <a:buFont typeface="Arial"/>
              <a:buChar char="•"/>
            </a:pPr>
            <a:r>
              <a:rPr lang="en-US" sz="2000" dirty="0">
                <a:solidFill>
                  <a:srgbClr val="1B68A7"/>
                </a:solidFill>
                <a:latin typeface="Garet"/>
                <a:ea typeface="Garet"/>
                <a:cs typeface="Garet"/>
                <a:sym typeface="Garet"/>
              </a:rPr>
              <a:t>Renta promedio: $600 al mes</a:t>
            </a:r>
          </a:p>
          <a:p>
            <a:pPr marL="1605277" lvl="3" indent="-345439">
              <a:lnSpc>
                <a:spcPts val="4799"/>
              </a:lnSpc>
              <a:buFont typeface="Arial"/>
              <a:buChar char="•"/>
            </a:pPr>
            <a:r>
              <a:rPr lang="en-US" sz="2000" dirty="0">
                <a:solidFill>
                  <a:srgbClr val="1B68A7"/>
                </a:solidFill>
                <a:latin typeface="Garet"/>
                <a:ea typeface="Garet"/>
                <a:cs typeface="Garet"/>
                <a:sym typeface="Garet"/>
              </a:rPr>
              <a:t>Rentas atrasadas: aproximadamente $497,000 </a:t>
            </a:r>
          </a:p>
          <a:p>
            <a:pPr marL="1605277" lvl="3" indent="-345439">
              <a:lnSpc>
                <a:spcPts val="4799"/>
              </a:lnSpc>
              <a:buFont typeface="Arial"/>
              <a:buChar char="•"/>
            </a:pPr>
            <a:r>
              <a:rPr lang="en-US" sz="2000" dirty="0">
                <a:solidFill>
                  <a:srgbClr val="1B68A7"/>
                </a:solidFill>
                <a:latin typeface="Garet"/>
                <a:ea typeface="Garet"/>
                <a:cs typeface="Garet"/>
                <a:sym typeface="Garet"/>
              </a:rPr>
              <a:t>Casas Móviles de Bell: $137,000</a:t>
            </a:r>
          </a:p>
          <a:p>
            <a:pPr marL="1605277" lvl="3" indent="-345439">
              <a:lnSpc>
                <a:spcPts val="4799"/>
              </a:lnSpc>
              <a:buFont typeface="Arial"/>
              <a:buChar char="•"/>
            </a:pPr>
            <a:r>
              <a:rPr lang="en-US" sz="2000" dirty="0">
                <a:solidFill>
                  <a:srgbClr val="1B68A7"/>
                </a:solidFill>
                <a:latin typeface="Garet"/>
                <a:ea typeface="Garet"/>
                <a:cs typeface="Garet"/>
                <a:sym typeface="Garet"/>
              </a:rPr>
              <a:t>Parque de casas móviles de Florence Village: $360,000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9947" y="-477344"/>
            <a:ext cx="8843630" cy="10907872"/>
            <a:chOff x="0" y="0"/>
            <a:chExt cx="2329187" cy="2872855"/>
          </a:xfrm>
        </p:grpSpPr>
        <p:sp>
          <p:nvSpPr>
            <p:cNvPr id="3" name="Freeform 3"/>
            <p:cNvSpPr/>
            <p:nvPr/>
          </p:nvSpPr>
          <p:spPr>
            <a:xfrm>
              <a:off x="0" y="0"/>
              <a:ext cx="2329187" cy="2872855"/>
            </a:xfrm>
            <a:custGeom>
              <a:avLst/>
              <a:gdLst/>
              <a:ahLst/>
              <a:cxnLst/>
              <a:rect l="l" t="t" r="r" b="b"/>
              <a:pathLst>
                <a:path w="2329187" h="2872855">
                  <a:moveTo>
                    <a:pt x="0" y="0"/>
                  </a:moveTo>
                  <a:lnTo>
                    <a:pt x="2329187" y="0"/>
                  </a:lnTo>
                  <a:lnTo>
                    <a:pt x="2329187" y="2872855"/>
                  </a:lnTo>
                  <a:lnTo>
                    <a:pt x="0" y="2872855"/>
                  </a:lnTo>
                  <a:close/>
                </a:path>
              </a:pathLst>
            </a:custGeom>
            <a:solidFill>
              <a:srgbClr val="1B68A7">
                <a:alpha val="29804"/>
              </a:srgbClr>
            </a:solidFill>
          </p:spPr>
          <p:txBody>
            <a:bodyPr/>
            <a:lstStyle/>
            <a:p>
              <a:endParaRPr lang="en-US" dirty="0"/>
            </a:p>
          </p:txBody>
        </p:sp>
        <p:sp>
          <p:nvSpPr>
            <p:cNvPr id="4" name="TextBox 4"/>
            <p:cNvSpPr txBox="1"/>
            <p:nvPr/>
          </p:nvSpPr>
          <p:spPr>
            <a:xfrm>
              <a:off x="0" y="-47625"/>
              <a:ext cx="2329187"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9" name="TextBox 9"/>
          <p:cNvSpPr txBox="1"/>
          <p:nvPr/>
        </p:nvSpPr>
        <p:spPr>
          <a:xfrm>
            <a:off x="2343965" y="1074915"/>
            <a:ext cx="15979046" cy="1075294"/>
          </a:xfrm>
          <a:prstGeom prst="rect">
            <a:avLst/>
          </a:prstGeom>
        </p:spPr>
        <p:txBody>
          <a:bodyPr lIns="0" tIns="0" rIns="0" bIns="0" rtlCol="0" anchor="t">
            <a:spAutoFit/>
          </a:bodyPr>
          <a:lstStyle/>
          <a:p>
            <a:pPr algn="l">
              <a:lnSpc>
                <a:spcPts val="8679"/>
              </a:lnSpc>
            </a:pPr>
            <a:r>
              <a:rPr lang="en-US" sz="6199" b="1" dirty="0">
                <a:solidFill>
                  <a:srgbClr val="1B68A7"/>
                </a:solidFill>
                <a:latin typeface="Garet Bold"/>
                <a:ea typeface="Garet Bold"/>
                <a:cs typeface="Garet Bold"/>
                <a:sym typeface="Garet Bold"/>
              </a:rPr>
              <a:t>Reuniones comunitarias</a:t>
            </a:r>
          </a:p>
        </p:txBody>
      </p:sp>
      <p:sp>
        <p:nvSpPr>
          <p:cNvPr id="10" name="TextBox 10"/>
          <p:cNvSpPr txBox="1"/>
          <p:nvPr/>
        </p:nvSpPr>
        <p:spPr>
          <a:xfrm>
            <a:off x="2343965" y="2393709"/>
            <a:ext cx="15151389" cy="6484467"/>
          </a:xfrm>
          <a:prstGeom prst="rect">
            <a:avLst/>
          </a:prstGeom>
        </p:spPr>
        <p:txBody>
          <a:bodyPr lIns="0" tIns="0" rIns="0" bIns="0" rtlCol="0" anchor="t">
            <a:spAutoFit/>
          </a:bodyPr>
          <a:lstStyle/>
          <a:p>
            <a:pPr marL="734055" lvl="1" indent="-367027" algn="l">
              <a:lnSpc>
                <a:spcPts val="5099"/>
              </a:lnSpc>
              <a:buFont typeface="Arial"/>
              <a:buChar char="•"/>
            </a:pPr>
            <a:r>
              <a:rPr lang="en-US" sz="2700" dirty="0">
                <a:solidFill>
                  <a:srgbClr val="1B68A7"/>
                </a:solidFill>
                <a:latin typeface="Garet"/>
                <a:ea typeface="Garet"/>
                <a:cs typeface="Garet"/>
                <a:sym typeface="Garet"/>
              </a:rPr>
              <a:t>Se realizaron reuniones comunitarias para responder preguntas de residentes:</a:t>
            </a:r>
          </a:p>
          <a:p>
            <a:pPr marL="1648455" lvl="3" indent="-367027">
              <a:lnSpc>
                <a:spcPts val="5099"/>
              </a:lnSpc>
              <a:buFont typeface="Arial"/>
              <a:buChar char="•"/>
            </a:pPr>
            <a:r>
              <a:rPr lang="en-US" sz="2700" dirty="0">
                <a:solidFill>
                  <a:srgbClr val="1B68A7"/>
                </a:solidFill>
                <a:latin typeface="Garet"/>
                <a:ea typeface="Garet"/>
                <a:cs typeface="Garet"/>
                <a:sym typeface="Garet"/>
              </a:rPr>
              <a:t>22 de septiembre: El Parque de Casas Móviles de Bell y Florence Village</a:t>
            </a:r>
          </a:p>
          <a:p>
            <a:pPr marL="1648455" lvl="3" indent="-367027">
              <a:lnSpc>
                <a:spcPts val="5099"/>
              </a:lnSpc>
              <a:buFont typeface="Arial"/>
              <a:buChar char="•"/>
            </a:pPr>
            <a:r>
              <a:rPr lang="en-US" sz="2700" dirty="0">
                <a:solidFill>
                  <a:srgbClr val="1B68A7"/>
                </a:solidFill>
                <a:latin typeface="Garet"/>
                <a:ea typeface="Garet"/>
                <a:cs typeface="Garet"/>
                <a:sym typeface="Garet"/>
              </a:rPr>
              <a:t>13 de octubre, 15 de octubre, 6 de noviembre: El Parque de Casa Móviles de Bell</a:t>
            </a:r>
          </a:p>
          <a:p>
            <a:pPr marL="1648455" lvl="3" indent="-367027">
              <a:lnSpc>
                <a:spcPts val="5099"/>
              </a:lnSpc>
              <a:buFont typeface="Arial"/>
              <a:buChar char="•"/>
            </a:pPr>
            <a:r>
              <a:rPr lang="en-US" sz="2700" dirty="0">
                <a:solidFill>
                  <a:srgbClr val="1B68A7"/>
                </a:solidFill>
                <a:latin typeface="Garet"/>
                <a:ea typeface="Garet"/>
                <a:cs typeface="Garet"/>
                <a:sym typeface="Garet"/>
              </a:rPr>
              <a:t>23 de octubre, 17 de noviembre: El Parque de Casas Móviles de Florence Village</a:t>
            </a:r>
          </a:p>
          <a:p>
            <a:pPr marL="734055" lvl="1" indent="-367027" algn="l">
              <a:lnSpc>
                <a:spcPts val="5099"/>
              </a:lnSpc>
              <a:buFont typeface="Arial"/>
              <a:buChar char="•"/>
            </a:pPr>
            <a:r>
              <a:rPr lang="en-US" sz="2700" dirty="0">
                <a:solidFill>
                  <a:srgbClr val="1B68A7"/>
                </a:solidFill>
                <a:latin typeface="Garet"/>
                <a:ea typeface="Garet"/>
                <a:cs typeface="Garet"/>
                <a:sym typeface="Garet"/>
              </a:rPr>
              <a:t>Las reuniones incluyeron una sesión abierta de preguntas y respuestas donde los residentes pudieron expresar sus preguntas, inquietudes y comentarios</a:t>
            </a:r>
          </a:p>
          <a:p>
            <a:pPr marL="734055" lvl="1" indent="-367027" algn="l">
              <a:lnSpc>
                <a:spcPts val="5099"/>
              </a:lnSpc>
              <a:buFont typeface="Arial"/>
              <a:buChar char="•"/>
            </a:pPr>
            <a:r>
              <a:rPr lang="en-US" sz="2700" dirty="0">
                <a:solidFill>
                  <a:srgbClr val="1B68A7"/>
                </a:solidFill>
                <a:latin typeface="Garet"/>
                <a:ea typeface="Garet"/>
                <a:cs typeface="Garet"/>
                <a:sym typeface="Garet"/>
              </a:rPr>
              <a:t>•	Especialistas en reubicación, traductores y personal del Ayuntamiento estuvieron presentes para ayudar a responder las preguntas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2791" y="-779221"/>
            <a:ext cx="8815411" cy="10907872"/>
            <a:chOff x="0" y="0"/>
            <a:chExt cx="2321754" cy="2872855"/>
          </a:xfrm>
        </p:grpSpPr>
        <p:sp>
          <p:nvSpPr>
            <p:cNvPr id="3" name="Freeform 3"/>
            <p:cNvSpPr/>
            <p:nvPr/>
          </p:nvSpPr>
          <p:spPr>
            <a:xfrm>
              <a:off x="0" y="0"/>
              <a:ext cx="2321754" cy="2872855"/>
            </a:xfrm>
            <a:custGeom>
              <a:avLst/>
              <a:gdLst/>
              <a:ahLst/>
              <a:cxnLst/>
              <a:rect l="l" t="t" r="r" b="b"/>
              <a:pathLst>
                <a:path w="2321754" h="2872855">
                  <a:moveTo>
                    <a:pt x="0" y="0"/>
                  </a:moveTo>
                  <a:lnTo>
                    <a:pt x="2321754" y="0"/>
                  </a:lnTo>
                  <a:lnTo>
                    <a:pt x="2321754" y="2872855"/>
                  </a:lnTo>
                  <a:lnTo>
                    <a:pt x="0" y="2872855"/>
                  </a:lnTo>
                  <a:close/>
                </a:path>
              </a:pathLst>
            </a:custGeom>
            <a:solidFill>
              <a:srgbClr val="1B68A7">
                <a:alpha val="29804"/>
              </a:srgbClr>
            </a:solidFill>
          </p:spPr>
          <p:txBody>
            <a:bodyPr/>
            <a:lstStyle/>
            <a:p>
              <a:endParaRPr lang="en-US" dirty="0"/>
            </a:p>
          </p:txBody>
        </p:sp>
        <p:sp>
          <p:nvSpPr>
            <p:cNvPr id="4" name="TextBox 4"/>
            <p:cNvSpPr txBox="1"/>
            <p:nvPr/>
          </p:nvSpPr>
          <p:spPr>
            <a:xfrm>
              <a:off x="0" y="-47625"/>
              <a:ext cx="2321754"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9" name="TextBox 9"/>
          <p:cNvSpPr txBox="1"/>
          <p:nvPr/>
        </p:nvSpPr>
        <p:spPr>
          <a:xfrm>
            <a:off x="2060257" y="1674090"/>
            <a:ext cx="15979046" cy="1038746"/>
          </a:xfrm>
          <a:prstGeom prst="rect">
            <a:avLst/>
          </a:prstGeom>
        </p:spPr>
        <p:txBody>
          <a:bodyPr lIns="0" tIns="0" rIns="0" bIns="0" rtlCol="0" anchor="t">
            <a:spAutoFit/>
          </a:bodyPr>
          <a:lstStyle/>
          <a:p>
            <a:pPr algn="l">
              <a:lnSpc>
                <a:spcPts val="8399"/>
              </a:lnSpc>
            </a:pPr>
            <a:r>
              <a:rPr lang="en-US" sz="5999" b="1" dirty="0">
                <a:solidFill>
                  <a:srgbClr val="1B68A7"/>
                </a:solidFill>
                <a:latin typeface="Garet Bold"/>
                <a:ea typeface="Garet Bold"/>
                <a:cs typeface="Garet Bold"/>
                <a:sym typeface="Garet Bold"/>
              </a:rPr>
              <a:t>Alcance comunitario</a:t>
            </a:r>
          </a:p>
        </p:txBody>
      </p:sp>
      <p:sp>
        <p:nvSpPr>
          <p:cNvPr id="10" name="TextBox 10"/>
          <p:cNvSpPr txBox="1"/>
          <p:nvPr/>
        </p:nvSpPr>
        <p:spPr>
          <a:xfrm>
            <a:off x="2058198" y="3149224"/>
            <a:ext cx="15278331" cy="5203348"/>
          </a:xfrm>
          <a:prstGeom prst="rect">
            <a:avLst/>
          </a:prstGeom>
        </p:spPr>
        <p:txBody>
          <a:bodyPr wrap="square" lIns="0" tIns="0" rIns="0" bIns="0" rtlCol="0" anchor="t">
            <a:spAutoFit/>
          </a:bodyPr>
          <a:lstStyle/>
          <a:p>
            <a:pPr marL="734055" lvl="1" indent="-367027" algn="l">
              <a:lnSpc>
                <a:spcPts val="5099"/>
              </a:lnSpc>
              <a:buFont typeface="Arial"/>
              <a:buChar char="•"/>
            </a:pPr>
            <a:r>
              <a:rPr lang="en-US" sz="3500" dirty="0">
                <a:solidFill>
                  <a:srgbClr val="1B68A7"/>
                </a:solidFill>
                <a:latin typeface="Garet"/>
                <a:ea typeface="Garet"/>
                <a:cs typeface="Garet"/>
                <a:sym typeface="Garet"/>
              </a:rPr>
              <a:t>Se mantuvo el sitio web BellRelocationPlan.com con recursos para residentes </a:t>
            </a:r>
          </a:p>
          <a:p>
            <a:pPr marL="734055" lvl="1" indent="-367027" algn="l">
              <a:lnSpc>
                <a:spcPts val="5099"/>
              </a:lnSpc>
              <a:buFont typeface="Arial"/>
              <a:buChar char="•"/>
            </a:pPr>
            <a:r>
              <a:rPr lang="en-US" sz="3500" dirty="0">
                <a:solidFill>
                  <a:srgbClr val="1B68A7"/>
                </a:solidFill>
                <a:latin typeface="Garet"/>
                <a:ea typeface="Garet"/>
                <a:cs typeface="Garet"/>
                <a:sym typeface="Garet"/>
              </a:rPr>
              <a:t>Se colocaron avisos en ambos parques de casas sobre:</a:t>
            </a:r>
          </a:p>
          <a:p>
            <a:pPr marL="734055" lvl="1" indent="-367027" algn="l">
              <a:lnSpc>
                <a:spcPts val="5099"/>
              </a:lnSpc>
              <a:buFont typeface="Arial"/>
              <a:buChar char="•"/>
            </a:pPr>
            <a:r>
              <a:rPr lang="en-US" sz="3500" b="1" dirty="0">
                <a:solidFill>
                  <a:srgbClr val="FF0000"/>
                </a:solidFill>
                <a:latin typeface="Garet"/>
                <a:ea typeface="Garet"/>
                <a:cs typeface="Garet"/>
                <a:sym typeface="Garet"/>
              </a:rPr>
              <a:t>Evaluaciones, calendario de entrevistas, reuniones comunitarias, hojas informativas e informe de impacto</a:t>
            </a:r>
          </a:p>
          <a:p>
            <a:pPr marL="734055" lvl="1" indent="-367027" algn="l">
              <a:lnSpc>
                <a:spcPts val="5099"/>
              </a:lnSpc>
              <a:buFont typeface="Arial"/>
              <a:buChar char="•"/>
            </a:pPr>
            <a:r>
              <a:rPr lang="en-US" sz="3500" dirty="0">
                <a:solidFill>
                  <a:srgbClr val="1B68A7"/>
                </a:solidFill>
                <a:latin typeface="Garet"/>
                <a:ea typeface="Garet"/>
                <a:cs typeface="Garet"/>
                <a:sym typeface="Garet"/>
              </a:rPr>
              <a:t>Se ofrecieron servicios de interpretación en todas las reunions</a:t>
            </a:r>
          </a:p>
          <a:p>
            <a:pPr marL="734055" lvl="1" indent="-367027" algn="l">
              <a:lnSpc>
                <a:spcPts val="5099"/>
              </a:lnSpc>
              <a:buFont typeface="Arial"/>
              <a:buChar char="•"/>
            </a:pPr>
            <a:r>
              <a:rPr lang="en-US" sz="3500" dirty="0">
                <a:solidFill>
                  <a:srgbClr val="1B68A7"/>
                </a:solidFill>
                <a:latin typeface="Garet"/>
                <a:ea typeface="Garet"/>
                <a:cs typeface="Garet"/>
                <a:sym typeface="Garet"/>
              </a:rPr>
              <a:t>Todos los documentos se proporcionaron en español e inglés</a:t>
            </a:r>
          </a:p>
          <a:p>
            <a:pPr marL="734055" lvl="1" indent="-367027" algn="l">
              <a:lnSpc>
                <a:spcPts val="5099"/>
              </a:lnSpc>
              <a:buFont typeface="Arial"/>
              <a:buChar char="•"/>
            </a:pPr>
            <a:r>
              <a:rPr lang="en-US" sz="3500" dirty="0">
                <a:solidFill>
                  <a:srgbClr val="1B68A7"/>
                </a:solidFill>
                <a:latin typeface="Garet"/>
                <a:ea typeface="Garet"/>
                <a:cs typeface="Garet"/>
                <a:sym typeface="Garet"/>
              </a:rPr>
              <a:t>Se realizaron reuniones y entrevistas por teléfono y en persona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2401" y="0"/>
            <a:ext cx="11156613" cy="10907872"/>
            <a:chOff x="0" y="0"/>
            <a:chExt cx="2938367" cy="2872855"/>
          </a:xfrm>
        </p:grpSpPr>
        <p:sp>
          <p:nvSpPr>
            <p:cNvPr id="3" name="Freeform 3"/>
            <p:cNvSpPr/>
            <p:nvPr/>
          </p:nvSpPr>
          <p:spPr>
            <a:xfrm>
              <a:off x="0" y="0"/>
              <a:ext cx="2938367" cy="2872855"/>
            </a:xfrm>
            <a:custGeom>
              <a:avLst/>
              <a:gdLst/>
              <a:ahLst/>
              <a:cxnLst/>
              <a:rect l="l" t="t" r="r" b="b"/>
              <a:pathLst>
                <a:path w="2938367" h="2872855">
                  <a:moveTo>
                    <a:pt x="0" y="0"/>
                  </a:moveTo>
                  <a:lnTo>
                    <a:pt x="2938367" y="0"/>
                  </a:lnTo>
                  <a:lnTo>
                    <a:pt x="2938367" y="2872855"/>
                  </a:lnTo>
                  <a:lnTo>
                    <a:pt x="0" y="2872855"/>
                  </a:lnTo>
                  <a:close/>
                </a:path>
              </a:pathLst>
            </a:custGeom>
            <a:solidFill>
              <a:srgbClr val="1B68A7">
                <a:alpha val="29804"/>
              </a:srgbClr>
            </a:solidFill>
          </p:spPr>
          <p:txBody>
            <a:bodyPr/>
            <a:lstStyle/>
            <a:p>
              <a:endParaRPr lang="en-US" dirty="0"/>
            </a:p>
          </p:txBody>
        </p:sp>
        <p:sp>
          <p:nvSpPr>
            <p:cNvPr id="4" name="TextBox 4"/>
            <p:cNvSpPr txBox="1"/>
            <p:nvPr/>
          </p:nvSpPr>
          <p:spPr>
            <a:xfrm>
              <a:off x="0" y="-47625"/>
              <a:ext cx="2938367"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3"/>
            <a:stretch>
              <a:fillRect/>
            </a:stretch>
          </a:blipFill>
        </p:spPr>
        <p:txBody>
          <a:bodyPr/>
          <a:lstStyle/>
          <a:p>
            <a:endParaRPr lang="en-US" dirty="0"/>
          </a:p>
        </p:txBody>
      </p:sp>
      <p:sp>
        <p:nvSpPr>
          <p:cNvPr id="9" name="TextBox 9"/>
          <p:cNvSpPr txBox="1"/>
          <p:nvPr/>
        </p:nvSpPr>
        <p:spPr>
          <a:xfrm>
            <a:off x="1028700" y="2716198"/>
            <a:ext cx="12341765" cy="3960700"/>
          </a:xfrm>
          <a:prstGeom prst="rect">
            <a:avLst/>
          </a:prstGeom>
        </p:spPr>
        <p:txBody>
          <a:bodyPr lIns="0" tIns="0" rIns="0" bIns="0" rtlCol="0" anchor="t">
            <a:spAutoFit/>
          </a:bodyPr>
          <a:lstStyle/>
          <a:p>
            <a:pPr marL="561339" lvl="1" indent="-280669" algn="l">
              <a:lnSpc>
                <a:spcPts val="3899"/>
              </a:lnSpc>
              <a:buFont typeface="Arial"/>
              <a:buChar char="•"/>
            </a:pPr>
            <a:r>
              <a:rPr lang="en-US" sz="2200" dirty="0">
                <a:solidFill>
                  <a:srgbClr val="1B68A7"/>
                </a:solidFill>
                <a:latin typeface="Garet"/>
                <a:ea typeface="Garet"/>
                <a:cs typeface="Garet"/>
                <a:sym typeface="Garet"/>
              </a:rPr>
              <a:t>Se contrato a la Oficina de Coordinación de Proyectos (OPC) para desarrollar el Informe de Impacto de Reubicación para el Parque de Casas Móviles de Bell</a:t>
            </a:r>
          </a:p>
          <a:p>
            <a:pPr marL="561339" lvl="1" indent="-280669" algn="l">
              <a:lnSpc>
                <a:spcPts val="3899"/>
              </a:lnSpc>
              <a:buFont typeface="Arial"/>
              <a:buChar char="•"/>
            </a:pPr>
            <a:r>
              <a:rPr lang="en-US" sz="2200" dirty="0">
                <a:solidFill>
                  <a:srgbClr val="1B68A7"/>
                </a:solidFill>
                <a:latin typeface="Garet"/>
                <a:ea typeface="Garet"/>
                <a:cs typeface="Garet"/>
                <a:sym typeface="Garet"/>
              </a:rPr>
              <a:t>Se entrevistó a las familias para evaluar sus necesidades de reubicación y responder a preguntas personalizadas. Información recopilada en entrevistas incluye:</a:t>
            </a:r>
          </a:p>
          <a:p>
            <a:pPr marL="1475739" lvl="3" indent="-280669">
              <a:lnSpc>
                <a:spcPts val="3899"/>
              </a:lnSpc>
              <a:buFont typeface="Arial"/>
              <a:buChar char="•"/>
            </a:pPr>
            <a:r>
              <a:rPr lang="en-US" sz="2200" dirty="0">
                <a:solidFill>
                  <a:srgbClr val="1B68A7"/>
                </a:solidFill>
                <a:latin typeface="Garet"/>
                <a:ea typeface="Garet"/>
                <a:cs typeface="Garet"/>
                <a:sym typeface="Garet"/>
              </a:rPr>
              <a:t>Tamaño y composición del hogar</a:t>
            </a:r>
          </a:p>
          <a:p>
            <a:pPr marL="1475739" lvl="3" indent="-280669">
              <a:lnSpc>
                <a:spcPts val="3899"/>
              </a:lnSpc>
              <a:buFont typeface="Arial"/>
              <a:buChar char="•"/>
            </a:pPr>
            <a:r>
              <a:rPr lang="en-US" sz="2200" dirty="0">
                <a:solidFill>
                  <a:srgbClr val="1B68A7"/>
                </a:solidFill>
                <a:latin typeface="Garet"/>
                <a:ea typeface="Garet"/>
                <a:cs typeface="Garet"/>
                <a:sym typeface="Garet"/>
              </a:rPr>
              <a:t>Edades de los miembros del hogar</a:t>
            </a:r>
          </a:p>
          <a:p>
            <a:pPr marL="1475739" lvl="3" indent="-280669">
              <a:lnSpc>
                <a:spcPts val="3899"/>
              </a:lnSpc>
              <a:buFont typeface="Arial"/>
              <a:buChar char="•"/>
            </a:pPr>
            <a:r>
              <a:rPr lang="en-US" sz="2200" dirty="0">
                <a:solidFill>
                  <a:srgbClr val="1B68A7"/>
                </a:solidFill>
                <a:latin typeface="Garet"/>
                <a:ea typeface="Garet"/>
                <a:cs typeface="Garet"/>
                <a:sym typeface="Garet"/>
              </a:rPr>
              <a:t>Ingresos y gastos de vivienda actuales </a:t>
            </a:r>
          </a:p>
        </p:txBody>
      </p:sp>
      <p:sp>
        <p:nvSpPr>
          <p:cNvPr id="10" name="Freeform 10"/>
          <p:cNvSpPr/>
          <p:nvPr/>
        </p:nvSpPr>
        <p:spPr>
          <a:xfrm>
            <a:off x="14659415" y="1574550"/>
            <a:ext cx="2955265" cy="2711217"/>
          </a:xfrm>
          <a:custGeom>
            <a:avLst/>
            <a:gdLst/>
            <a:ahLst/>
            <a:cxnLst/>
            <a:rect l="l" t="t" r="r" b="b"/>
            <a:pathLst>
              <a:path w="2955265" h="2711217">
                <a:moveTo>
                  <a:pt x="0" y="0"/>
                </a:moveTo>
                <a:lnTo>
                  <a:pt x="2955264" y="0"/>
                </a:lnTo>
                <a:lnTo>
                  <a:pt x="2955264" y="2711217"/>
                </a:lnTo>
                <a:lnTo>
                  <a:pt x="0" y="2711217"/>
                </a:lnTo>
                <a:lnTo>
                  <a:pt x="0" y="0"/>
                </a:lnTo>
                <a:close/>
              </a:path>
            </a:pathLst>
          </a:custGeom>
          <a:blipFill>
            <a:blip r:embed="rId4"/>
            <a:stretch>
              <a:fillRect/>
            </a:stretch>
          </a:blipFill>
        </p:spPr>
        <p:txBody>
          <a:bodyPr/>
          <a:lstStyle/>
          <a:p>
            <a:endParaRPr lang="en-US" dirty="0"/>
          </a:p>
        </p:txBody>
      </p:sp>
      <p:sp>
        <p:nvSpPr>
          <p:cNvPr id="11" name="Freeform 11"/>
          <p:cNvSpPr/>
          <p:nvPr/>
        </p:nvSpPr>
        <p:spPr>
          <a:xfrm>
            <a:off x="14537251" y="5143500"/>
            <a:ext cx="3077428" cy="2881731"/>
          </a:xfrm>
          <a:custGeom>
            <a:avLst/>
            <a:gdLst/>
            <a:ahLst/>
            <a:cxnLst/>
            <a:rect l="l" t="t" r="r" b="b"/>
            <a:pathLst>
              <a:path w="3077428" h="2881731">
                <a:moveTo>
                  <a:pt x="0" y="0"/>
                </a:moveTo>
                <a:lnTo>
                  <a:pt x="3077428" y="0"/>
                </a:lnTo>
                <a:lnTo>
                  <a:pt x="3077428" y="2881731"/>
                </a:lnTo>
                <a:lnTo>
                  <a:pt x="0" y="2881731"/>
                </a:lnTo>
                <a:lnTo>
                  <a:pt x="0" y="0"/>
                </a:lnTo>
                <a:close/>
              </a:path>
            </a:pathLst>
          </a:custGeom>
          <a:blipFill>
            <a:blip r:embed="rId5"/>
            <a:stretch>
              <a:fillRect/>
            </a:stretch>
          </a:blipFill>
        </p:spPr>
        <p:txBody>
          <a:bodyPr/>
          <a:lstStyle/>
          <a:p>
            <a:endParaRPr lang="en-US" dirty="0"/>
          </a:p>
        </p:txBody>
      </p:sp>
      <p:sp>
        <p:nvSpPr>
          <p:cNvPr id="12" name="TextBox 12"/>
          <p:cNvSpPr txBox="1"/>
          <p:nvPr/>
        </p:nvSpPr>
        <p:spPr>
          <a:xfrm>
            <a:off x="1028700" y="808034"/>
            <a:ext cx="12341765" cy="938719"/>
          </a:xfrm>
          <a:prstGeom prst="rect">
            <a:avLst/>
          </a:prstGeom>
        </p:spPr>
        <p:txBody>
          <a:bodyPr wrap="square" lIns="0" tIns="0" rIns="0" bIns="0" rtlCol="0" anchor="t">
            <a:spAutoFit/>
          </a:bodyPr>
          <a:lstStyle/>
          <a:p>
            <a:pPr algn="l">
              <a:lnSpc>
                <a:spcPts val="7559"/>
              </a:lnSpc>
            </a:pPr>
            <a:r>
              <a:rPr lang="en-US" sz="5400" b="1" dirty="0">
                <a:solidFill>
                  <a:srgbClr val="1B68A7"/>
                </a:solidFill>
                <a:latin typeface="Garet Bold"/>
                <a:ea typeface="Garet Bold"/>
                <a:cs typeface="Garet Bold"/>
                <a:sym typeface="Garet Bold"/>
              </a:rPr>
              <a:t>Creación del informe de impacto</a:t>
            </a:r>
          </a:p>
        </p:txBody>
      </p:sp>
      <p:sp>
        <p:nvSpPr>
          <p:cNvPr id="13" name="TextBox 13"/>
          <p:cNvSpPr txBox="1"/>
          <p:nvPr/>
        </p:nvSpPr>
        <p:spPr>
          <a:xfrm>
            <a:off x="1028700" y="1966898"/>
            <a:ext cx="10494092" cy="605935"/>
          </a:xfrm>
          <a:prstGeom prst="rect">
            <a:avLst/>
          </a:prstGeom>
        </p:spPr>
        <p:txBody>
          <a:bodyPr lIns="0" tIns="0" rIns="0" bIns="0" rtlCol="0" anchor="t">
            <a:spAutoFit/>
          </a:bodyPr>
          <a:lstStyle/>
          <a:p>
            <a:pPr algn="l">
              <a:lnSpc>
                <a:spcPts val="4899"/>
              </a:lnSpc>
            </a:pPr>
            <a:r>
              <a:rPr lang="en-US" sz="3499" b="1" dirty="0">
                <a:solidFill>
                  <a:srgbClr val="1B68A7"/>
                </a:solidFill>
                <a:latin typeface="Garet Bold"/>
                <a:ea typeface="Garet Bold"/>
                <a:cs typeface="Garet Bold"/>
                <a:sym typeface="Garet Bold"/>
              </a:rPr>
              <a:t>Especialistas de reubicación</a:t>
            </a:r>
          </a:p>
        </p:txBody>
      </p:sp>
      <p:sp>
        <p:nvSpPr>
          <p:cNvPr id="14" name="TextBox 14"/>
          <p:cNvSpPr txBox="1"/>
          <p:nvPr/>
        </p:nvSpPr>
        <p:spPr>
          <a:xfrm>
            <a:off x="1028700" y="6760513"/>
            <a:ext cx="10494092" cy="605935"/>
          </a:xfrm>
          <a:prstGeom prst="rect">
            <a:avLst/>
          </a:prstGeom>
        </p:spPr>
        <p:txBody>
          <a:bodyPr lIns="0" tIns="0" rIns="0" bIns="0" rtlCol="0" anchor="t">
            <a:spAutoFit/>
          </a:bodyPr>
          <a:lstStyle/>
          <a:p>
            <a:pPr algn="l">
              <a:lnSpc>
                <a:spcPts val="4899"/>
              </a:lnSpc>
            </a:pPr>
            <a:r>
              <a:rPr lang="en-US" sz="3499" b="1" dirty="0">
                <a:solidFill>
                  <a:srgbClr val="1B68A7"/>
                </a:solidFill>
                <a:latin typeface="Garet Bold"/>
                <a:ea typeface="Garet Bold"/>
                <a:cs typeface="Garet Bold"/>
                <a:sym typeface="Garet Bold"/>
              </a:rPr>
              <a:t>Evaluaciones </a:t>
            </a:r>
          </a:p>
        </p:txBody>
      </p:sp>
      <p:sp>
        <p:nvSpPr>
          <p:cNvPr id="15" name="TextBox 15"/>
          <p:cNvSpPr txBox="1"/>
          <p:nvPr/>
        </p:nvSpPr>
        <p:spPr>
          <a:xfrm>
            <a:off x="1028700" y="7449359"/>
            <a:ext cx="11923234" cy="1460015"/>
          </a:xfrm>
          <a:prstGeom prst="rect">
            <a:avLst/>
          </a:prstGeom>
        </p:spPr>
        <p:txBody>
          <a:bodyPr lIns="0" tIns="0" rIns="0" bIns="0" rtlCol="0" anchor="t">
            <a:spAutoFit/>
          </a:bodyPr>
          <a:lstStyle/>
          <a:p>
            <a:pPr marL="561339" lvl="1" indent="-280669" algn="l">
              <a:lnSpc>
                <a:spcPts val="3899"/>
              </a:lnSpc>
              <a:buFont typeface="Arial"/>
              <a:buChar char="•"/>
            </a:pPr>
            <a:r>
              <a:rPr lang="en-US" sz="2200" dirty="0">
                <a:solidFill>
                  <a:srgbClr val="1B68A7"/>
                </a:solidFill>
                <a:latin typeface="Garet"/>
                <a:ea typeface="Garet"/>
                <a:cs typeface="Garet"/>
                <a:sym typeface="Garet"/>
              </a:rPr>
              <a:t>Se contrato a Geoff Wilhelm, evaluador certificado e independiente.</a:t>
            </a:r>
          </a:p>
          <a:p>
            <a:pPr marL="561339" lvl="1" indent="-280669" algn="l">
              <a:lnSpc>
                <a:spcPts val="3899"/>
              </a:lnSpc>
              <a:buFont typeface="Arial"/>
              <a:buChar char="•"/>
            </a:pPr>
            <a:r>
              <a:rPr lang="en-US" sz="2200" dirty="0">
                <a:solidFill>
                  <a:srgbClr val="1B68A7"/>
                </a:solidFill>
                <a:latin typeface="Garet"/>
                <a:ea typeface="Garet"/>
                <a:cs typeface="Garet"/>
                <a:sym typeface="Garet"/>
              </a:rPr>
              <a:t>Se realizaron valuaciones justas y consistentes de las propiedades para elaborar el informe de impacto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52791" y="-779221"/>
            <a:ext cx="11307861" cy="10907872"/>
            <a:chOff x="0" y="0"/>
            <a:chExt cx="2978202" cy="2872855"/>
          </a:xfrm>
        </p:grpSpPr>
        <p:sp>
          <p:nvSpPr>
            <p:cNvPr id="3" name="Freeform 3"/>
            <p:cNvSpPr/>
            <p:nvPr/>
          </p:nvSpPr>
          <p:spPr>
            <a:xfrm>
              <a:off x="0" y="0"/>
              <a:ext cx="2978202" cy="2872855"/>
            </a:xfrm>
            <a:custGeom>
              <a:avLst/>
              <a:gdLst/>
              <a:ahLst/>
              <a:cxnLst/>
              <a:rect l="l" t="t" r="r" b="b"/>
              <a:pathLst>
                <a:path w="2978202" h="2872855">
                  <a:moveTo>
                    <a:pt x="0" y="0"/>
                  </a:moveTo>
                  <a:lnTo>
                    <a:pt x="2978202" y="0"/>
                  </a:lnTo>
                  <a:lnTo>
                    <a:pt x="2978202" y="2872855"/>
                  </a:lnTo>
                  <a:lnTo>
                    <a:pt x="0" y="2872855"/>
                  </a:lnTo>
                  <a:close/>
                </a:path>
              </a:pathLst>
            </a:custGeom>
            <a:solidFill>
              <a:srgbClr val="A7B83A">
                <a:alpha val="36863"/>
              </a:srgbClr>
            </a:solidFill>
          </p:spPr>
          <p:txBody>
            <a:bodyPr/>
            <a:lstStyle/>
            <a:p>
              <a:endParaRPr lang="en-US" dirty="0"/>
            </a:p>
          </p:txBody>
        </p:sp>
        <p:sp>
          <p:nvSpPr>
            <p:cNvPr id="4" name="TextBox 4"/>
            <p:cNvSpPr txBox="1"/>
            <p:nvPr/>
          </p:nvSpPr>
          <p:spPr>
            <a:xfrm>
              <a:off x="0" y="-47625"/>
              <a:ext cx="2978202" cy="292048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37016" y="9258300"/>
            <a:ext cx="22712378" cy="2344455"/>
            <a:chOff x="0" y="0"/>
            <a:chExt cx="7917169" cy="817239"/>
          </a:xfrm>
        </p:grpSpPr>
        <p:sp>
          <p:nvSpPr>
            <p:cNvPr id="6" name="Freeform 6"/>
            <p:cNvSpPr/>
            <p:nvPr/>
          </p:nvSpPr>
          <p:spPr>
            <a:xfrm>
              <a:off x="0" y="0"/>
              <a:ext cx="7917169" cy="817239"/>
            </a:xfrm>
            <a:custGeom>
              <a:avLst/>
              <a:gdLst/>
              <a:ahLst/>
              <a:cxnLst/>
              <a:rect l="l" t="t" r="r" b="b"/>
              <a:pathLst>
                <a:path w="7917169" h="817239">
                  <a:moveTo>
                    <a:pt x="0" y="0"/>
                  </a:moveTo>
                  <a:lnTo>
                    <a:pt x="7917169" y="0"/>
                  </a:lnTo>
                  <a:lnTo>
                    <a:pt x="7917169" y="817239"/>
                  </a:lnTo>
                  <a:lnTo>
                    <a:pt x="0" y="817239"/>
                  </a:lnTo>
                  <a:close/>
                </a:path>
              </a:pathLst>
            </a:custGeom>
            <a:solidFill>
              <a:srgbClr val="1B68A7"/>
            </a:solidFill>
          </p:spPr>
          <p:txBody>
            <a:bodyPr/>
            <a:lstStyle/>
            <a:p>
              <a:endParaRPr lang="en-US" dirty="0"/>
            </a:p>
          </p:txBody>
        </p:sp>
        <p:sp>
          <p:nvSpPr>
            <p:cNvPr id="7" name="TextBox 7"/>
            <p:cNvSpPr txBox="1"/>
            <p:nvPr/>
          </p:nvSpPr>
          <p:spPr>
            <a:xfrm>
              <a:off x="0" y="-47625"/>
              <a:ext cx="7917169" cy="864864"/>
            </a:xfrm>
            <a:prstGeom prst="rect">
              <a:avLst/>
            </a:prstGeom>
          </p:spPr>
          <p:txBody>
            <a:bodyPr lIns="50800" tIns="50800" rIns="50800" bIns="50800" rtlCol="0" anchor="ctr"/>
            <a:lstStyle/>
            <a:p>
              <a:pPr algn="ctr">
                <a:lnSpc>
                  <a:spcPts val="2100"/>
                </a:lnSpc>
              </a:pPr>
              <a:endParaRPr dirty="0"/>
            </a:p>
          </p:txBody>
        </p:sp>
      </p:grpSp>
      <p:sp>
        <p:nvSpPr>
          <p:cNvPr id="8" name="Freeform 8"/>
          <p:cNvSpPr/>
          <p:nvPr/>
        </p:nvSpPr>
        <p:spPr>
          <a:xfrm>
            <a:off x="14199780" y="9369888"/>
            <a:ext cx="3874534" cy="758763"/>
          </a:xfrm>
          <a:custGeom>
            <a:avLst/>
            <a:gdLst/>
            <a:ahLst/>
            <a:cxnLst/>
            <a:rect l="l" t="t" r="r" b="b"/>
            <a:pathLst>
              <a:path w="3874534" h="758763">
                <a:moveTo>
                  <a:pt x="0" y="0"/>
                </a:moveTo>
                <a:lnTo>
                  <a:pt x="3874534" y="0"/>
                </a:lnTo>
                <a:lnTo>
                  <a:pt x="3874534" y="758763"/>
                </a:lnTo>
                <a:lnTo>
                  <a:pt x="0" y="758763"/>
                </a:lnTo>
                <a:lnTo>
                  <a:pt x="0" y="0"/>
                </a:lnTo>
                <a:close/>
              </a:path>
            </a:pathLst>
          </a:custGeom>
          <a:blipFill>
            <a:blip r:embed="rId2"/>
            <a:stretch>
              <a:fillRect/>
            </a:stretch>
          </a:blipFill>
        </p:spPr>
        <p:txBody>
          <a:bodyPr/>
          <a:lstStyle/>
          <a:p>
            <a:endParaRPr lang="en-US" dirty="0"/>
          </a:p>
        </p:txBody>
      </p:sp>
      <p:sp>
        <p:nvSpPr>
          <p:cNvPr id="9" name="TextBox 9"/>
          <p:cNvSpPr txBox="1"/>
          <p:nvPr/>
        </p:nvSpPr>
        <p:spPr>
          <a:xfrm>
            <a:off x="4640821" y="3146814"/>
            <a:ext cx="12852154" cy="5484194"/>
          </a:xfrm>
          <a:prstGeom prst="rect">
            <a:avLst/>
          </a:prstGeom>
        </p:spPr>
        <p:txBody>
          <a:bodyPr lIns="0" tIns="0" rIns="0" bIns="0" rtlCol="0" anchor="t">
            <a:spAutoFit/>
          </a:bodyPr>
          <a:lstStyle/>
          <a:p>
            <a:pPr marL="626107" lvl="1" indent="-313054" algn="l">
              <a:lnSpc>
                <a:spcPts val="4349"/>
              </a:lnSpc>
              <a:buFont typeface="Arial"/>
              <a:buChar char="•"/>
            </a:pPr>
            <a:r>
              <a:rPr lang="en-US" sz="2800" dirty="0">
                <a:solidFill>
                  <a:srgbClr val="1B68A7"/>
                </a:solidFill>
                <a:latin typeface="Garet"/>
                <a:ea typeface="Garet"/>
                <a:cs typeface="Garet"/>
                <a:sym typeface="Garet"/>
              </a:rPr>
              <a:t>A la fecha, la OPC ha entrevistado con éxito a 164 hogares del parque de casas</a:t>
            </a:r>
          </a:p>
          <a:p>
            <a:pPr marL="626107" lvl="1" indent="-313054" algn="l">
              <a:lnSpc>
                <a:spcPts val="4349"/>
              </a:lnSpc>
              <a:buFont typeface="Arial"/>
              <a:buChar char="•"/>
            </a:pPr>
            <a:r>
              <a:rPr lang="en-US" sz="2800" dirty="0">
                <a:solidFill>
                  <a:srgbClr val="1B68A7"/>
                </a:solidFill>
                <a:latin typeface="Garet"/>
                <a:ea typeface="Garet"/>
                <a:cs typeface="Garet"/>
                <a:sym typeface="Garet"/>
              </a:rPr>
              <a:t>El evaluador realizo un total de 117 inspecciones:</a:t>
            </a:r>
          </a:p>
          <a:p>
            <a:pPr marL="1540507" lvl="3" indent="-313054">
              <a:lnSpc>
                <a:spcPts val="4349"/>
              </a:lnSpc>
              <a:buFont typeface="Arial"/>
              <a:buChar char="•"/>
            </a:pPr>
            <a:r>
              <a:rPr lang="en-US" sz="2800" dirty="0">
                <a:solidFill>
                  <a:srgbClr val="1B68A7"/>
                </a:solidFill>
                <a:latin typeface="Garet"/>
                <a:ea typeface="Garet"/>
                <a:cs typeface="Garet"/>
                <a:sym typeface="Garet"/>
              </a:rPr>
              <a:t>77 viviendas: inspección completa (interior y exterior)</a:t>
            </a:r>
          </a:p>
          <a:p>
            <a:pPr marL="1540507" lvl="3" indent="-313054">
              <a:lnSpc>
                <a:spcPts val="4349"/>
              </a:lnSpc>
              <a:buFont typeface="Arial"/>
              <a:buChar char="•"/>
            </a:pPr>
            <a:r>
              <a:rPr lang="en-US" sz="2800" dirty="0">
                <a:solidFill>
                  <a:srgbClr val="1B68A7"/>
                </a:solidFill>
                <a:latin typeface="Garet"/>
                <a:ea typeface="Garet"/>
                <a:cs typeface="Garet"/>
                <a:sym typeface="Garet"/>
              </a:rPr>
              <a:t>40 viviendas: solo inspección exterior, ya que no se otorgó acceso al interior</a:t>
            </a:r>
          </a:p>
          <a:p>
            <a:pPr marL="626107" lvl="1" indent="-313054" algn="l">
              <a:lnSpc>
                <a:spcPts val="4349"/>
              </a:lnSpc>
              <a:buFont typeface="Arial"/>
              <a:buChar char="•"/>
            </a:pPr>
            <a:r>
              <a:rPr lang="en-US" sz="2800" dirty="0">
                <a:solidFill>
                  <a:srgbClr val="1B68A7"/>
                </a:solidFill>
                <a:latin typeface="Garet"/>
                <a:ea typeface="Garet"/>
                <a:cs typeface="Garet"/>
                <a:sym typeface="Garet"/>
              </a:rPr>
              <a:t>El informe de impacto está disponible para todas y todos los residentes en el sitio web de la ciudad y en BellRelocationPlan.com</a:t>
            </a:r>
          </a:p>
          <a:p>
            <a:pPr marL="626107" lvl="1" indent="-313054" algn="l">
              <a:lnSpc>
                <a:spcPts val="4349"/>
              </a:lnSpc>
              <a:buFont typeface="Arial"/>
              <a:buChar char="•"/>
            </a:pPr>
            <a:r>
              <a:rPr lang="en-US" sz="2800" dirty="0">
                <a:solidFill>
                  <a:srgbClr val="1B68A7"/>
                </a:solidFill>
                <a:latin typeface="Garet"/>
                <a:ea typeface="Garet"/>
                <a:cs typeface="Garet"/>
                <a:sym typeface="Garet"/>
              </a:rPr>
              <a:t>El total de espacios entre ambos parques de casas móviles es de 227 espacios</a:t>
            </a:r>
          </a:p>
        </p:txBody>
      </p:sp>
      <p:sp>
        <p:nvSpPr>
          <p:cNvPr id="10" name="Freeform 10"/>
          <p:cNvSpPr/>
          <p:nvPr/>
        </p:nvSpPr>
        <p:spPr>
          <a:xfrm>
            <a:off x="617292" y="3123102"/>
            <a:ext cx="2742123" cy="3103226"/>
          </a:xfrm>
          <a:custGeom>
            <a:avLst/>
            <a:gdLst/>
            <a:ahLst/>
            <a:cxnLst/>
            <a:rect l="l" t="t" r="r" b="b"/>
            <a:pathLst>
              <a:path w="2742123" h="3103226">
                <a:moveTo>
                  <a:pt x="0" y="0"/>
                </a:moveTo>
                <a:lnTo>
                  <a:pt x="2742123" y="0"/>
                </a:lnTo>
                <a:lnTo>
                  <a:pt x="2742123" y="3103226"/>
                </a:lnTo>
                <a:lnTo>
                  <a:pt x="0" y="31032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TextBox 11"/>
          <p:cNvSpPr txBox="1"/>
          <p:nvPr/>
        </p:nvSpPr>
        <p:spPr>
          <a:xfrm>
            <a:off x="4640821" y="785516"/>
            <a:ext cx="12852154" cy="2115964"/>
          </a:xfrm>
          <a:prstGeom prst="rect">
            <a:avLst/>
          </a:prstGeom>
        </p:spPr>
        <p:txBody>
          <a:bodyPr lIns="0" tIns="0" rIns="0" bIns="0" rtlCol="0" anchor="t">
            <a:spAutoFit/>
          </a:bodyPr>
          <a:lstStyle/>
          <a:p>
            <a:pPr algn="l">
              <a:lnSpc>
                <a:spcPts val="8399"/>
              </a:lnSpc>
            </a:pPr>
            <a:r>
              <a:rPr lang="en-US" sz="6000" b="1" dirty="0">
                <a:solidFill>
                  <a:srgbClr val="1B68A7"/>
                </a:solidFill>
                <a:latin typeface="Garet Bold"/>
                <a:ea typeface="Garet Bold"/>
                <a:cs typeface="Garet Bold"/>
                <a:sym typeface="Garet Bold"/>
              </a:rPr>
              <a:t>Informe de impacto: El Parque de Casas Móviles de Bell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1338</Words>
  <Application>Microsoft Macintosh PowerPoint</Application>
  <PresentationFormat>Custom</PresentationFormat>
  <Paragraphs>139</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Avenir Book</vt:lpstr>
      <vt:lpstr>Garet Bold</vt:lpstr>
      <vt:lpstr>Arial</vt:lpstr>
      <vt:lpstr>Garet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Presentation Jan. 14</dc:title>
  <cp:lastModifiedBy>Lillian Eregiro</cp:lastModifiedBy>
  <cp:revision>7</cp:revision>
  <dcterms:created xsi:type="dcterms:W3CDTF">2006-08-16T00:00:00Z</dcterms:created>
  <dcterms:modified xsi:type="dcterms:W3CDTF">2026-01-21T22:07:51Z</dcterms:modified>
  <dc:identifier>DAG7tTxOYqM</dc:identifier>
</cp:coreProperties>
</file>