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8"/>
  </p:notesMasterIdLst>
  <p:sldIdLst>
    <p:sldId id="256" r:id="rId2"/>
    <p:sldId id="257" r:id="rId3"/>
    <p:sldId id="258" r:id="rId4"/>
    <p:sldId id="259" r:id="rId5"/>
    <p:sldId id="260" r:id="rId6"/>
    <p:sldId id="263" r:id="rId7"/>
    <p:sldId id="262" r:id="rId8"/>
    <p:sldId id="261" r:id="rId9"/>
    <p:sldId id="264" r:id="rId10"/>
    <p:sldId id="265" r:id="rId11"/>
    <p:sldId id="266" r:id="rId12"/>
    <p:sldId id="267" r:id="rId13"/>
    <p:sldId id="268" r:id="rId14"/>
    <p:sldId id="269" r:id="rId15"/>
    <p:sldId id="270" r:id="rId16"/>
    <p:sldId id="271" r:id="rId17"/>
  </p:sldIdLst>
  <p:sldSz cx="18288000" cy="10287000"/>
  <p:notesSz cx="6858000" cy="9144000"/>
  <p:embeddedFontLst>
    <p:embeddedFont>
      <p:font typeface="Garet" panose="020B0604020202020204" charset="0"/>
      <p:regular r:id="rId19"/>
    </p:embeddedFont>
    <p:embeddedFont>
      <p:font typeface="Garet Bold" panose="020B0604020202020204" charset="0"/>
      <p:regular r:id="rId2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4D5EDE9-B940-4D27-9C4E-F9BC9944769F}" v="2" dt="2026-01-15T01:42:37.35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61" d="100"/>
          <a:sy n="61" d="100"/>
        </p:scale>
        <p:origin x="78" y="21"/>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15.01.2026</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Relocation Specialists and Appraiser were hired based on experience and through the City's vetting process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56 respondent households are comprised of a total of 108 adults and 56 children (17 years or younger). With the assumption that there is at least one occupant in the non-interviewed households, there is a total of at least 223 residents within the Park. There is a total of 45 known seniors (62 years of age or older), and 31 residents who reported having a disability as depicted in Table 1 below: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Of the 56 households interviewed, 43 households provided verbal information regarding gross household income, although it was not complete in some cases. According to income standards the households qualify as follows in Table 2:</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1/15/2026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1/15/2026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1/15/2026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1/15/2026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1/15/2026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1/15/2026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1/15/2026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11.svg"/></Relationships>
</file>

<file path=ppt/slides/_rels/slide13.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19.sv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3.emf"/></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5.svg"/></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hyperlink" Target="https://www.bellrelocationplan.com" TargetMode="External"/><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9.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alphaModFix amt="74000"/>
            </a:blip>
            <a:stretch>
              <a:fillRect t="-9259" b="-9259"/>
            </a:stretch>
          </a:blipFill>
        </p:spPr>
        <p:txBody>
          <a:bodyPr/>
          <a:lstStyle/>
          <a:p>
            <a:endParaRPr lang="en-US"/>
          </a:p>
        </p:txBody>
      </p:sp>
      <p:grpSp>
        <p:nvGrpSpPr>
          <p:cNvPr id="3" name="Group 3"/>
          <p:cNvGrpSpPr/>
          <p:nvPr/>
        </p:nvGrpSpPr>
        <p:grpSpPr>
          <a:xfrm>
            <a:off x="-1837016" y="9258300"/>
            <a:ext cx="22712378" cy="2344455"/>
            <a:chOff x="0" y="0"/>
            <a:chExt cx="7917169" cy="817239"/>
          </a:xfrm>
        </p:grpSpPr>
        <p:sp>
          <p:nvSpPr>
            <p:cNvPr id="4" name="Freeform 4"/>
            <p:cNvSpPr/>
            <p:nvPr/>
          </p:nvSpPr>
          <p:spPr>
            <a:xfrm>
              <a:off x="0" y="0"/>
              <a:ext cx="7917169" cy="817239"/>
            </a:xfrm>
            <a:custGeom>
              <a:avLst/>
              <a:gdLst/>
              <a:ahLst/>
              <a:cxnLst/>
              <a:rect l="l" t="t" r="r" b="b"/>
              <a:pathLst>
                <a:path w="7917169" h="817239">
                  <a:moveTo>
                    <a:pt x="0" y="0"/>
                  </a:moveTo>
                  <a:lnTo>
                    <a:pt x="7917169" y="0"/>
                  </a:lnTo>
                  <a:lnTo>
                    <a:pt x="7917169" y="817239"/>
                  </a:lnTo>
                  <a:lnTo>
                    <a:pt x="0" y="817239"/>
                  </a:lnTo>
                  <a:close/>
                </a:path>
              </a:pathLst>
            </a:custGeom>
            <a:solidFill>
              <a:srgbClr val="1B68A7"/>
            </a:solidFill>
          </p:spPr>
          <p:txBody>
            <a:bodyPr/>
            <a:lstStyle/>
            <a:p>
              <a:endParaRPr lang="en-US"/>
            </a:p>
          </p:txBody>
        </p:sp>
        <p:sp>
          <p:nvSpPr>
            <p:cNvPr id="5" name="TextBox 5"/>
            <p:cNvSpPr txBox="1"/>
            <p:nvPr/>
          </p:nvSpPr>
          <p:spPr>
            <a:xfrm>
              <a:off x="0" y="-47625"/>
              <a:ext cx="7917169" cy="864864"/>
            </a:xfrm>
            <a:prstGeom prst="rect">
              <a:avLst/>
            </a:prstGeom>
          </p:spPr>
          <p:txBody>
            <a:bodyPr lIns="50800" tIns="50800" rIns="50800" bIns="50800" rtlCol="0" anchor="ctr"/>
            <a:lstStyle/>
            <a:p>
              <a:pPr algn="ctr">
                <a:lnSpc>
                  <a:spcPts val="2100"/>
                </a:lnSpc>
              </a:pPr>
              <a:endParaRPr/>
            </a:p>
          </p:txBody>
        </p:sp>
      </p:grpSp>
      <p:grpSp>
        <p:nvGrpSpPr>
          <p:cNvPr id="6" name="Group 6"/>
          <p:cNvGrpSpPr/>
          <p:nvPr/>
        </p:nvGrpSpPr>
        <p:grpSpPr>
          <a:xfrm>
            <a:off x="1600177" y="832849"/>
            <a:ext cx="15468917" cy="8156044"/>
            <a:chOff x="0" y="0"/>
            <a:chExt cx="4074118" cy="2148094"/>
          </a:xfrm>
        </p:grpSpPr>
        <p:sp>
          <p:nvSpPr>
            <p:cNvPr id="7" name="Freeform 7"/>
            <p:cNvSpPr/>
            <p:nvPr/>
          </p:nvSpPr>
          <p:spPr>
            <a:xfrm>
              <a:off x="0" y="0"/>
              <a:ext cx="4074118" cy="2148094"/>
            </a:xfrm>
            <a:custGeom>
              <a:avLst/>
              <a:gdLst/>
              <a:ahLst/>
              <a:cxnLst/>
              <a:rect l="l" t="t" r="r" b="b"/>
              <a:pathLst>
                <a:path w="4074118" h="2148094">
                  <a:moveTo>
                    <a:pt x="0" y="0"/>
                  </a:moveTo>
                  <a:lnTo>
                    <a:pt x="4074118" y="0"/>
                  </a:lnTo>
                  <a:lnTo>
                    <a:pt x="4074118" y="2148094"/>
                  </a:lnTo>
                  <a:lnTo>
                    <a:pt x="0" y="2148094"/>
                  </a:lnTo>
                  <a:close/>
                </a:path>
              </a:pathLst>
            </a:custGeom>
            <a:solidFill>
              <a:srgbClr val="FFFFFF">
                <a:alpha val="95686"/>
              </a:srgbClr>
            </a:solidFill>
          </p:spPr>
          <p:txBody>
            <a:bodyPr/>
            <a:lstStyle/>
            <a:p>
              <a:endParaRPr lang="en-US"/>
            </a:p>
          </p:txBody>
        </p:sp>
        <p:sp>
          <p:nvSpPr>
            <p:cNvPr id="8" name="TextBox 8"/>
            <p:cNvSpPr txBox="1"/>
            <p:nvPr/>
          </p:nvSpPr>
          <p:spPr>
            <a:xfrm>
              <a:off x="0" y="-47625"/>
              <a:ext cx="4074118" cy="2195719"/>
            </a:xfrm>
            <a:prstGeom prst="rect">
              <a:avLst/>
            </a:prstGeom>
          </p:spPr>
          <p:txBody>
            <a:bodyPr lIns="50800" tIns="50800" rIns="50800" bIns="50800" rtlCol="0" anchor="ctr"/>
            <a:lstStyle/>
            <a:p>
              <a:pPr algn="ctr">
                <a:lnSpc>
                  <a:spcPts val="2100"/>
                </a:lnSpc>
              </a:pPr>
              <a:endParaRPr/>
            </a:p>
          </p:txBody>
        </p:sp>
      </p:grpSp>
      <p:sp>
        <p:nvSpPr>
          <p:cNvPr id="9" name="TextBox 9"/>
          <p:cNvSpPr txBox="1"/>
          <p:nvPr/>
        </p:nvSpPr>
        <p:spPr>
          <a:xfrm>
            <a:off x="2564894" y="2476998"/>
            <a:ext cx="13908558" cy="1847596"/>
          </a:xfrm>
          <a:prstGeom prst="rect">
            <a:avLst/>
          </a:prstGeom>
        </p:spPr>
        <p:txBody>
          <a:bodyPr lIns="0" tIns="0" rIns="0" bIns="0" rtlCol="0" anchor="t">
            <a:spAutoFit/>
          </a:bodyPr>
          <a:lstStyle/>
          <a:p>
            <a:pPr algn="ctr">
              <a:lnSpc>
                <a:spcPts val="7231"/>
              </a:lnSpc>
            </a:pPr>
            <a:r>
              <a:rPr lang="en-US" sz="6399" b="1">
                <a:solidFill>
                  <a:srgbClr val="1B68A7"/>
                </a:solidFill>
                <a:latin typeface="Garet Bold"/>
                <a:ea typeface="Garet Bold"/>
                <a:cs typeface="Garet Bold"/>
                <a:sym typeface="Garet Bold"/>
              </a:rPr>
              <a:t>BELL MOBILE HOME PARK IMPACT REPORT </a:t>
            </a:r>
          </a:p>
        </p:txBody>
      </p:sp>
      <p:sp>
        <p:nvSpPr>
          <p:cNvPr id="10" name="Freeform 10"/>
          <p:cNvSpPr/>
          <p:nvPr/>
        </p:nvSpPr>
        <p:spPr>
          <a:xfrm>
            <a:off x="14199780" y="9369888"/>
            <a:ext cx="3874534" cy="758763"/>
          </a:xfrm>
          <a:custGeom>
            <a:avLst/>
            <a:gdLst/>
            <a:ahLst/>
            <a:cxnLst/>
            <a:rect l="l" t="t" r="r" b="b"/>
            <a:pathLst>
              <a:path w="3874534" h="758763">
                <a:moveTo>
                  <a:pt x="0" y="0"/>
                </a:moveTo>
                <a:lnTo>
                  <a:pt x="3874534" y="0"/>
                </a:lnTo>
                <a:lnTo>
                  <a:pt x="3874534" y="758763"/>
                </a:lnTo>
                <a:lnTo>
                  <a:pt x="0" y="758763"/>
                </a:lnTo>
                <a:lnTo>
                  <a:pt x="0" y="0"/>
                </a:lnTo>
                <a:close/>
              </a:path>
            </a:pathLst>
          </a:custGeom>
          <a:blipFill>
            <a:blip r:embed="rId3"/>
            <a:stretch>
              <a:fillRect/>
            </a:stretch>
          </a:blipFill>
        </p:spPr>
        <p:txBody>
          <a:bodyPr/>
          <a:lstStyle/>
          <a:p>
            <a:endParaRPr lang="en-US"/>
          </a:p>
        </p:txBody>
      </p:sp>
      <p:sp>
        <p:nvSpPr>
          <p:cNvPr id="11" name="TextBox 11"/>
          <p:cNvSpPr txBox="1"/>
          <p:nvPr/>
        </p:nvSpPr>
        <p:spPr>
          <a:xfrm>
            <a:off x="3930690" y="4844196"/>
            <a:ext cx="10426620" cy="1374775"/>
          </a:xfrm>
          <a:prstGeom prst="rect">
            <a:avLst/>
          </a:prstGeom>
        </p:spPr>
        <p:txBody>
          <a:bodyPr lIns="0" tIns="0" rIns="0" bIns="0" rtlCol="0" anchor="t">
            <a:spAutoFit/>
          </a:bodyPr>
          <a:lstStyle/>
          <a:p>
            <a:pPr algn="ctr">
              <a:lnSpc>
                <a:spcPts val="5599"/>
              </a:lnSpc>
            </a:pPr>
            <a:r>
              <a:rPr lang="en-US" sz="3999">
                <a:solidFill>
                  <a:srgbClr val="1B68A7"/>
                </a:solidFill>
                <a:latin typeface="Garet"/>
                <a:ea typeface="Garet"/>
                <a:cs typeface="Garet"/>
                <a:sym typeface="Garet"/>
              </a:rPr>
              <a:t>Outreach Overview, Impact Report, and Future Considerations</a:t>
            </a:r>
          </a:p>
        </p:txBody>
      </p:sp>
      <p:sp>
        <p:nvSpPr>
          <p:cNvPr id="12" name="TextBox 12"/>
          <p:cNvSpPr txBox="1"/>
          <p:nvPr/>
        </p:nvSpPr>
        <p:spPr>
          <a:xfrm>
            <a:off x="2574798" y="6596903"/>
            <a:ext cx="13138405" cy="2128788"/>
          </a:xfrm>
          <a:prstGeom prst="rect">
            <a:avLst/>
          </a:prstGeom>
        </p:spPr>
        <p:txBody>
          <a:bodyPr lIns="0" tIns="0" rIns="0" bIns="0" rtlCol="0" anchor="t">
            <a:spAutoFit/>
          </a:bodyPr>
          <a:lstStyle/>
          <a:p>
            <a:pPr algn="ctr">
              <a:lnSpc>
                <a:spcPts val="5599"/>
              </a:lnSpc>
            </a:pPr>
            <a:r>
              <a:rPr lang="en-US" sz="3999" dirty="0">
                <a:solidFill>
                  <a:srgbClr val="1B68A7"/>
                </a:solidFill>
                <a:latin typeface="Garet"/>
                <a:ea typeface="Garet"/>
                <a:cs typeface="Garet"/>
                <a:sym typeface="Garet"/>
              </a:rPr>
              <a:t>DATE: January 14, 2026</a:t>
            </a:r>
          </a:p>
          <a:p>
            <a:pPr algn="ctr">
              <a:lnSpc>
                <a:spcPts val="5599"/>
              </a:lnSpc>
            </a:pPr>
            <a:r>
              <a:rPr lang="en-US" sz="3999" dirty="0">
                <a:solidFill>
                  <a:srgbClr val="1B68A7"/>
                </a:solidFill>
                <a:latin typeface="Garet"/>
                <a:ea typeface="Garet"/>
                <a:cs typeface="Garet"/>
                <a:sym typeface="Garet"/>
              </a:rPr>
              <a:t>PRESENTED BY:  Michael L. Antwine II,</a:t>
            </a:r>
          </a:p>
          <a:p>
            <a:pPr algn="ctr">
              <a:lnSpc>
                <a:spcPts val="5599"/>
              </a:lnSpc>
            </a:pPr>
            <a:r>
              <a:rPr lang="en-US" sz="3999" dirty="0">
                <a:solidFill>
                  <a:srgbClr val="1B68A7"/>
                </a:solidFill>
                <a:latin typeface="Garet"/>
                <a:ea typeface="Garet"/>
                <a:cs typeface="Garet"/>
                <a:sym typeface="Garet"/>
              </a:rPr>
              <a:t>City Manager</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837016" y="9258300"/>
            <a:ext cx="22712378" cy="2344455"/>
            <a:chOff x="0" y="0"/>
            <a:chExt cx="7917169" cy="817239"/>
          </a:xfrm>
        </p:grpSpPr>
        <p:sp>
          <p:nvSpPr>
            <p:cNvPr id="3" name="Freeform 3"/>
            <p:cNvSpPr/>
            <p:nvPr/>
          </p:nvSpPr>
          <p:spPr>
            <a:xfrm>
              <a:off x="0" y="0"/>
              <a:ext cx="7917169" cy="817239"/>
            </a:xfrm>
            <a:custGeom>
              <a:avLst/>
              <a:gdLst/>
              <a:ahLst/>
              <a:cxnLst/>
              <a:rect l="l" t="t" r="r" b="b"/>
              <a:pathLst>
                <a:path w="7917169" h="817239">
                  <a:moveTo>
                    <a:pt x="0" y="0"/>
                  </a:moveTo>
                  <a:lnTo>
                    <a:pt x="7917169" y="0"/>
                  </a:lnTo>
                  <a:lnTo>
                    <a:pt x="7917169" y="817239"/>
                  </a:lnTo>
                  <a:lnTo>
                    <a:pt x="0" y="817239"/>
                  </a:lnTo>
                  <a:close/>
                </a:path>
              </a:pathLst>
            </a:custGeom>
            <a:solidFill>
              <a:srgbClr val="1B68A7"/>
            </a:solidFill>
          </p:spPr>
          <p:txBody>
            <a:bodyPr/>
            <a:lstStyle/>
            <a:p>
              <a:endParaRPr lang="en-US"/>
            </a:p>
          </p:txBody>
        </p:sp>
        <p:sp>
          <p:nvSpPr>
            <p:cNvPr id="4" name="TextBox 4"/>
            <p:cNvSpPr txBox="1"/>
            <p:nvPr/>
          </p:nvSpPr>
          <p:spPr>
            <a:xfrm>
              <a:off x="0" y="-47625"/>
              <a:ext cx="7917169" cy="864864"/>
            </a:xfrm>
            <a:prstGeom prst="rect">
              <a:avLst/>
            </a:prstGeom>
          </p:spPr>
          <p:txBody>
            <a:bodyPr lIns="50800" tIns="50800" rIns="50800" bIns="50800" rtlCol="0" anchor="ctr"/>
            <a:lstStyle/>
            <a:p>
              <a:pPr algn="ctr">
                <a:lnSpc>
                  <a:spcPts val="2100"/>
                </a:lnSpc>
              </a:pPr>
              <a:endParaRPr/>
            </a:p>
          </p:txBody>
        </p:sp>
      </p:grpSp>
      <p:sp>
        <p:nvSpPr>
          <p:cNvPr id="5" name="Freeform 5"/>
          <p:cNvSpPr/>
          <p:nvPr/>
        </p:nvSpPr>
        <p:spPr>
          <a:xfrm>
            <a:off x="14199780" y="9369888"/>
            <a:ext cx="3874534" cy="758763"/>
          </a:xfrm>
          <a:custGeom>
            <a:avLst/>
            <a:gdLst/>
            <a:ahLst/>
            <a:cxnLst/>
            <a:rect l="l" t="t" r="r" b="b"/>
            <a:pathLst>
              <a:path w="3874534" h="758763">
                <a:moveTo>
                  <a:pt x="0" y="0"/>
                </a:moveTo>
                <a:lnTo>
                  <a:pt x="3874534" y="0"/>
                </a:lnTo>
                <a:lnTo>
                  <a:pt x="3874534" y="758763"/>
                </a:lnTo>
                <a:lnTo>
                  <a:pt x="0" y="758763"/>
                </a:lnTo>
                <a:lnTo>
                  <a:pt x="0" y="0"/>
                </a:lnTo>
                <a:close/>
              </a:path>
            </a:pathLst>
          </a:custGeom>
          <a:blipFill>
            <a:blip r:embed="rId3"/>
            <a:stretch>
              <a:fillRect/>
            </a:stretch>
          </a:blipFill>
        </p:spPr>
        <p:txBody>
          <a:bodyPr/>
          <a:lstStyle/>
          <a:p>
            <a:endParaRPr lang="en-US"/>
          </a:p>
        </p:txBody>
      </p:sp>
      <p:graphicFrame>
        <p:nvGraphicFramePr>
          <p:cNvPr id="6" name="Table 6"/>
          <p:cNvGraphicFramePr>
            <a:graphicFrameLocks noGrp="1"/>
          </p:cNvGraphicFramePr>
          <p:nvPr>
            <p:extLst>
              <p:ext uri="{D42A27DB-BD31-4B8C-83A1-F6EECF244321}">
                <p14:modId xmlns:p14="http://schemas.microsoft.com/office/powerpoint/2010/main" val="645206604"/>
              </p:ext>
            </p:extLst>
          </p:nvPr>
        </p:nvGraphicFramePr>
        <p:xfrm>
          <a:off x="2226413" y="3723565"/>
          <a:ext cx="13835174" cy="4454092"/>
        </p:xfrm>
        <a:graphic>
          <a:graphicData uri="http://schemas.openxmlformats.org/drawingml/2006/table">
            <a:tbl>
              <a:tblPr/>
              <a:tblGrid>
                <a:gridCol w="6917587">
                  <a:extLst>
                    <a:ext uri="{9D8B030D-6E8A-4147-A177-3AD203B41FA5}">
                      <a16:colId xmlns:a16="http://schemas.microsoft.com/office/drawing/2014/main" val="20000"/>
                    </a:ext>
                  </a:extLst>
                </a:gridCol>
                <a:gridCol w="6917587">
                  <a:extLst>
                    <a:ext uri="{9D8B030D-6E8A-4147-A177-3AD203B41FA5}">
                      <a16:colId xmlns:a16="http://schemas.microsoft.com/office/drawing/2014/main" val="20001"/>
                    </a:ext>
                  </a:extLst>
                </a:gridCol>
              </a:tblGrid>
              <a:tr h="1100174">
                <a:tc gridSpan="2">
                  <a:txBody>
                    <a:bodyPr/>
                    <a:lstStyle/>
                    <a:p>
                      <a:pPr algn="ctr">
                        <a:lnSpc>
                          <a:spcPts val="4199"/>
                        </a:lnSpc>
                        <a:defRPr/>
                      </a:pPr>
                      <a:r>
                        <a:rPr lang="en-US" sz="2999" b="1">
                          <a:solidFill>
                            <a:srgbClr val="000000"/>
                          </a:solidFill>
                          <a:latin typeface="Garet Bold"/>
                          <a:ea typeface="Garet Bold"/>
                          <a:cs typeface="Garet Bold"/>
                          <a:sym typeface="Garet Bold"/>
                        </a:rPr>
                        <a:t>Total Residents Responded: 164</a:t>
                      </a:r>
                      <a:endParaRPr lang="en-US" sz="1100"/>
                    </a:p>
                  </a:txBody>
                  <a:tcPr marL="71960" marR="71960" marT="71960" marB="71960" anchor="ctr">
                    <a:lnL w="41120" cap="flat" cmpd="sng" algn="ctr">
                      <a:solidFill>
                        <a:srgbClr val="000000"/>
                      </a:solidFill>
                      <a:prstDash val="solid"/>
                      <a:round/>
                      <a:headEnd type="none" w="med" len="med"/>
                      <a:tailEnd type="none" w="med" len="med"/>
                    </a:lnL>
                    <a:lnR w="41120" cap="flat" cmpd="sng" algn="ctr">
                      <a:solidFill>
                        <a:srgbClr val="000000"/>
                      </a:solidFill>
                      <a:prstDash val="solid"/>
                      <a:round/>
                      <a:headEnd type="none" w="med" len="med"/>
                      <a:tailEnd type="none" w="med" len="med"/>
                    </a:lnR>
                    <a:lnT w="41120" cap="flat" cmpd="sng" algn="ctr">
                      <a:solidFill>
                        <a:srgbClr val="000000"/>
                      </a:solidFill>
                      <a:prstDash val="solid"/>
                      <a:round/>
                      <a:headEnd type="none" w="med" len="med"/>
                      <a:tailEnd type="none" w="med" len="med"/>
                    </a:lnT>
                    <a:lnB w="41120" cap="flat" cmpd="sng" algn="ctr">
                      <a:solidFill>
                        <a:srgbClr val="000000"/>
                      </a:solidFill>
                      <a:prstDash val="solid"/>
                      <a:round/>
                      <a:headEnd type="none" w="med" len="med"/>
                      <a:tailEnd type="none" w="med" len="med"/>
                    </a:lnB>
                    <a:solidFill>
                      <a:srgbClr val="9DDBE5"/>
                    </a:solidFill>
                  </a:tcPr>
                </a:tc>
                <a:tc hMerge="1">
                  <a:txBody>
                    <a:bodyPr/>
                    <a:lstStyle/>
                    <a:p>
                      <a:pPr algn="ctr">
                        <a:lnSpc>
                          <a:spcPts val="4199"/>
                        </a:lnSpc>
                        <a:defRPr/>
                      </a:pPr>
                      <a:r>
                        <a:rPr lang="en-US" sz="2999" b="1">
                          <a:solidFill>
                            <a:srgbClr val="000000"/>
                          </a:solidFill>
                          <a:latin typeface="Garet Bold"/>
                          <a:ea typeface="Garet Bold"/>
                          <a:cs typeface="Garet Bold"/>
                          <a:sym typeface="Garet Bold"/>
                        </a:rPr>
                        <a:t>Total Residents Responded: 164</a:t>
                      </a:r>
                      <a:endParaRPr lang="en-US" sz="1100"/>
                    </a:p>
                  </a:txBody>
                  <a:tcPr marL="71960" marR="71960" marT="71960" marB="71960" anchor="ctr">
                    <a:lnL w="41120" cap="flat" cmpd="sng" algn="ctr">
                      <a:solidFill>
                        <a:srgbClr val="000000"/>
                      </a:solidFill>
                      <a:prstDash val="solid"/>
                      <a:round/>
                      <a:headEnd type="none" w="med" len="med"/>
                      <a:tailEnd type="none" w="med" len="med"/>
                    </a:lnL>
                    <a:lnR w="41120" cap="flat" cmpd="sng" algn="ctr">
                      <a:solidFill>
                        <a:srgbClr val="000000"/>
                      </a:solidFill>
                      <a:prstDash val="solid"/>
                      <a:round/>
                      <a:headEnd type="none" w="med" len="med"/>
                      <a:tailEnd type="none" w="med" len="med"/>
                    </a:lnR>
                    <a:lnT w="41120" cap="flat" cmpd="sng" algn="ctr">
                      <a:solidFill>
                        <a:srgbClr val="000000"/>
                      </a:solidFill>
                      <a:prstDash val="solid"/>
                      <a:round/>
                      <a:headEnd type="none" w="med" len="med"/>
                      <a:tailEnd type="none" w="med" len="med"/>
                    </a:lnT>
                    <a:lnB w="41120" cap="flat" cmpd="sng" algn="ctr">
                      <a:solidFill>
                        <a:srgbClr val="000000"/>
                      </a:solidFill>
                      <a:prstDash val="solid"/>
                      <a:round/>
                      <a:headEnd type="none" w="med" len="med"/>
                      <a:tailEnd type="none" w="med" len="med"/>
                    </a:lnB>
                    <a:solidFill>
                      <a:srgbClr val="9DDBE5"/>
                    </a:solidFill>
                  </a:tcPr>
                </a:tc>
                <a:extLst>
                  <a:ext uri="{0D108BD9-81ED-4DB2-BD59-A6C34878D82A}">
                    <a16:rowId xmlns:a16="http://schemas.microsoft.com/office/drawing/2014/main" val="10000"/>
                  </a:ext>
                </a:extLst>
              </a:tr>
              <a:tr h="1100174">
                <a:tc>
                  <a:txBody>
                    <a:bodyPr/>
                    <a:lstStyle/>
                    <a:p>
                      <a:pPr algn="ctr">
                        <a:lnSpc>
                          <a:spcPts val="4199"/>
                        </a:lnSpc>
                        <a:defRPr/>
                      </a:pPr>
                      <a:r>
                        <a:rPr lang="en-US" sz="2999">
                          <a:solidFill>
                            <a:srgbClr val="000000"/>
                          </a:solidFill>
                          <a:latin typeface="Garet"/>
                          <a:ea typeface="Garet"/>
                          <a:cs typeface="Garet"/>
                          <a:sym typeface="Garet"/>
                        </a:rPr>
                        <a:t>Adults: 108</a:t>
                      </a:r>
                      <a:endParaRPr lang="en-US" sz="1100"/>
                    </a:p>
                  </a:txBody>
                  <a:tcPr marL="71960" marR="71960" marT="71960" marB="71960" anchor="ctr">
                    <a:lnL w="41120" cap="flat" cmpd="sng" algn="ctr">
                      <a:solidFill>
                        <a:srgbClr val="000000"/>
                      </a:solidFill>
                      <a:prstDash val="solid"/>
                      <a:round/>
                      <a:headEnd type="none" w="med" len="med"/>
                      <a:tailEnd type="none" w="med" len="med"/>
                    </a:lnL>
                    <a:lnR w="41120" cap="flat" cmpd="sng" algn="ctr">
                      <a:solidFill>
                        <a:srgbClr val="000000"/>
                      </a:solidFill>
                      <a:prstDash val="solid"/>
                      <a:round/>
                      <a:headEnd type="none" w="med" len="med"/>
                      <a:tailEnd type="none" w="med" len="med"/>
                    </a:lnR>
                    <a:lnT w="41120" cap="flat" cmpd="sng" algn="ctr">
                      <a:solidFill>
                        <a:srgbClr val="000000"/>
                      </a:solidFill>
                      <a:prstDash val="solid"/>
                      <a:round/>
                      <a:headEnd type="none" w="med" len="med"/>
                      <a:tailEnd type="none" w="med" len="med"/>
                    </a:lnT>
                    <a:lnB w="41120" cap="flat" cmpd="sng" algn="ctr">
                      <a:solidFill>
                        <a:srgbClr val="000000"/>
                      </a:solidFill>
                      <a:prstDash val="solid"/>
                      <a:round/>
                      <a:headEnd type="none" w="med" len="med"/>
                      <a:tailEnd type="none" w="med" len="med"/>
                    </a:lnB>
                    <a:solidFill>
                      <a:srgbClr val="FFFFFF"/>
                    </a:solidFill>
                  </a:tcPr>
                </a:tc>
                <a:tc>
                  <a:txBody>
                    <a:bodyPr/>
                    <a:lstStyle/>
                    <a:p>
                      <a:pPr algn="ctr">
                        <a:lnSpc>
                          <a:spcPts val="4199"/>
                        </a:lnSpc>
                        <a:defRPr/>
                      </a:pPr>
                      <a:r>
                        <a:rPr lang="en-US" sz="2999">
                          <a:solidFill>
                            <a:srgbClr val="000000"/>
                          </a:solidFill>
                          <a:latin typeface="Garet"/>
                          <a:ea typeface="Garet"/>
                          <a:cs typeface="Garet"/>
                          <a:sym typeface="Garet"/>
                        </a:rPr>
                        <a:t>Children: 56</a:t>
                      </a:r>
                      <a:endParaRPr lang="en-US" sz="1100"/>
                    </a:p>
                  </a:txBody>
                  <a:tcPr marL="71960" marR="71960" marT="71960" marB="71960" anchor="ctr">
                    <a:lnL w="41120" cap="flat" cmpd="sng" algn="ctr">
                      <a:solidFill>
                        <a:srgbClr val="000000"/>
                      </a:solidFill>
                      <a:prstDash val="solid"/>
                      <a:round/>
                      <a:headEnd type="none" w="med" len="med"/>
                      <a:tailEnd type="none" w="med" len="med"/>
                    </a:lnL>
                    <a:lnR w="41120" cap="flat" cmpd="sng" algn="ctr">
                      <a:solidFill>
                        <a:srgbClr val="000000"/>
                      </a:solidFill>
                      <a:prstDash val="solid"/>
                      <a:round/>
                      <a:headEnd type="none" w="med" len="med"/>
                      <a:tailEnd type="none" w="med" len="med"/>
                    </a:lnR>
                    <a:lnT w="41120" cap="flat" cmpd="sng" algn="ctr">
                      <a:solidFill>
                        <a:srgbClr val="000000"/>
                      </a:solidFill>
                      <a:prstDash val="solid"/>
                      <a:round/>
                      <a:headEnd type="none" w="med" len="med"/>
                      <a:tailEnd type="none" w="med" len="med"/>
                    </a:lnT>
                    <a:lnB w="4112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1100174">
                <a:tc gridSpan="2">
                  <a:txBody>
                    <a:bodyPr/>
                    <a:lstStyle/>
                    <a:p>
                      <a:pPr algn="ctr">
                        <a:lnSpc>
                          <a:spcPts val="4199"/>
                        </a:lnSpc>
                        <a:defRPr/>
                      </a:pPr>
                      <a:r>
                        <a:rPr lang="en-US" sz="2999" b="1">
                          <a:solidFill>
                            <a:srgbClr val="000000"/>
                          </a:solidFill>
                          <a:latin typeface="Garet Bold"/>
                          <a:ea typeface="Garet Bold"/>
                          <a:cs typeface="Garet Bold"/>
                          <a:sym typeface="Garet Bold"/>
                        </a:rPr>
                        <a:t>Among the Respondents</a:t>
                      </a:r>
                      <a:endParaRPr lang="en-US" sz="1100"/>
                    </a:p>
                  </a:txBody>
                  <a:tcPr marL="71960" marR="71960" marT="71960" marB="71960" anchor="ctr">
                    <a:lnL w="41120" cap="flat" cmpd="sng" algn="ctr">
                      <a:solidFill>
                        <a:srgbClr val="000000"/>
                      </a:solidFill>
                      <a:prstDash val="solid"/>
                      <a:round/>
                      <a:headEnd type="none" w="med" len="med"/>
                      <a:tailEnd type="none" w="med" len="med"/>
                    </a:lnL>
                    <a:lnR w="41120" cap="flat" cmpd="sng" algn="ctr">
                      <a:solidFill>
                        <a:srgbClr val="000000"/>
                      </a:solidFill>
                      <a:prstDash val="solid"/>
                      <a:round/>
                      <a:headEnd type="none" w="med" len="med"/>
                      <a:tailEnd type="none" w="med" len="med"/>
                    </a:lnR>
                    <a:lnT w="41120" cap="flat" cmpd="sng" algn="ctr">
                      <a:solidFill>
                        <a:srgbClr val="000000"/>
                      </a:solidFill>
                      <a:prstDash val="solid"/>
                      <a:round/>
                      <a:headEnd type="none" w="med" len="med"/>
                      <a:tailEnd type="none" w="med" len="med"/>
                    </a:lnT>
                    <a:lnB w="41120" cap="flat" cmpd="sng" algn="ctr">
                      <a:solidFill>
                        <a:srgbClr val="000000"/>
                      </a:solidFill>
                      <a:prstDash val="solid"/>
                      <a:round/>
                      <a:headEnd type="none" w="med" len="med"/>
                      <a:tailEnd type="none" w="med" len="med"/>
                    </a:lnB>
                    <a:solidFill>
                      <a:srgbClr val="DFE898"/>
                    </a:solidFill>
                  </a:tcPr>
                </a:tc>
                <a:tc hMerge="1">
                  <a:txBody>
                    <a:bodyPr/>
                    <a:lstStyle/>
                    <a:p>
                      <a:pPr algn="ctr">
                        <a:lnSpc>
                          <a:spcPts val="4199"/>
                        </a:lnSpc>
                        <a:defRPr/>
                      </a:pPr>
                      <a:r>
                        <a:rPr lang="en-US" sz="2999" b="1">
                          <a:solidFill>
                            <a:srgbClr val="000000"/>
                          </a:solidFill>
                          <a:latin typeface="Garet Bold"/>
                          <a:ea typeface="Garet Bold"/>
                          <a:cs typeface="Garet Bold"/>
                          <a:sym typeface="Garet Bold"/>
                        </a:rPr>
                        <a:t>Among the Respondents</a:t>
                      </a:r>
                      <a:endParaRPr lang="en-US" sz="1100"/>
                    </a:p>
                  </a:txBody>
                  <a:tcPr marL="71960" marR="71960" marT="71960" marB="71960" anchor="ctr">
                    <a:lnL w="41120" cap="flat" cmpd="sng" algn="ctr">
                      <a:solidFill>
                        <a:srgbClr val="000000"/>
                      </a:solidFill>
                      <a:prstDash val="solid"/>
                      <a:round/>
                      <a:headEnd type="none" w="med" len="med"/>
                      <a:tailEnd type="none" w="med" len="med"/>
                    </a:lnL>
                    <a:lnR w="41120" cap="flat" cmpd="sng" algn="ctr">
                      <a:solidFill>
                        <a:srgbClr val="000000"/>
                      </a:solidFill>
                      <a:prstDash val="solid"/>
                      <a:round/>
                      <a:headEnd type="none" w="med" len="med"/>
                      <a:tailEnd type="none" w="med" len="med"/>
                    </a:lnR>
                    <a:lnT w="41120" cap="flat" cmpd="sng" algn="ctr">
                      <a:solidFill>
                        <a:srgbClr val="000000"/>
                      </a:solidFill>
                      <a:prstDash val="solid"/>
                      <a:round/>
                      <a:headEnd type="none" w="med" len="med"/>
                      <a:tailEnd type="none" w="med" len="med"/>
                    </a:lnT>
                    <a:lnB w="41120" cap="flat" cmpd="sng" algn="ctr">
                      <a:solidFill>
                        <a:srgbClr val="000000"/>
                      </a:solidFill>
                      <a:prstDash val="solid"/>
                      <a:round/>
                      <a:headEnd type="none" w="med" len="med"/>
                      <a:tailEnd type="none" w="med" len="med"/>
                    </a:lnB>
                    <a:solidFill>
                      <a:srgbClr val="DFE898"/>
                    </a:solidFill>
                  </a:tcPr>
                </a:tc>
                <a:extLst>
                  <a:ext uri="{0D108BD9-81ED-4DB2-BD59-A6C34878D82A}">
                    <a16:rowId xmlns:a16="http://schemas.microsoft.com/office/drawing/2014/main" val="10002"/>
                  </a:ext>
                </a:extLst>
              </a:tr>
              <a:tr h="1100174">
                <a:tc>
                  <a:txBody>
                    <a:bodyPr/>
                    <a:lstStyle/>
                    <a:p>
                      <a:pPr algn="ctr">
                        <a:lnSpc>
                          <a:spcPts val="4199"/>
                        </a:lnSpc>
                        <a:defRPr/>
                      </a:pPr>
                      <a:r>
                        <a:rPr lang="en-US" sz="2999" dirty="0">
                          <a:solidFill>
                            <a:srgbClr val="000000"/>
                          </a:solidFill>
                          <a:latin typeface="Garet"/>
                          <a:ea typeface="Garet"/>
                          <a:cs typeface="Garet"/>
                          <a:sym typeface="Garet"/>
                        </a:rPr>
                        <a:t>Seniors: 45</a:t>
                      </a:r>
                    </a:p>
                    <a:p>
                      <a:pPr algn="ctr">
                        <a:lnSpc>
                          <a:spcPts val="4199"/>
                        </a:lnSpc>
                        <a:defRPr/>
                      </a:pPr>
                      <a:r>
                        <a:rPr lang="en-US" sz="2000" dirty="0">
                          <a:solidFill>
                            <a:srgbClr val="000000"/>
                          </a:solidFill>
                          <a:latin typeface="Garet"/>
                          <a:sym typeface="Garet"/>
                        </a:rPr>
                        <a:t>Note: May Live w/other Adult family members</a:t>
                      </a:r>
                      <a:endParaRPr lang="en-US" sz="2000" dirty="0"/>
                    </a:p>
                  </a:txBody>
                  <a:tcPr marL="71960" marR="71960" marT="71960" marB="71960" anchor="ctr">
                    <a:lnL w="41120" cap="flat" cmpd="sng" algn="ctr">
                      <a:solidFill>
                        <a:srgbClr val="000000"/>
                      </a:solidFill>
                      <a:prstDash val="solid"/>
                      <a:round/>
                      <a:headEnd type="none" w="med" len="med"/>
                      <a:tailEnd type="none" w="med" len="med"/>
                    </a:lnL>
                    <a:lnR w="41120" cap="flat" cmpd="sng" algn="ctr">
                      <a:solidFill>
                        <a:srgbClr val="000000"/>
                      </a:solidFill>
                      <a:prstDash val="solid"/>
                      <a:round/>
                      <a:headEnd type="none" w="med" len="med"/>
                      <a:tailEnd type="none" w="med" len="med"/>
                    </a:lnR>
                    <a:lnT w="41120" cap="flat" cmpd="sng" algn="ctr">
                      <a:solidFill>
                        <a:srgbClr val="000000"/>
                      </a:solidFill>
                      <a:prstDash val="solid"/>
                      <a:round/>
                      <a:headEnd type="none" w="med" len="med"/>
                      <a:tailEnd type="none" w="med" len="med"/>
                    </a:lnT>
                    <a:lnB w="41120" cap="flat" cmpd="sng" algn="ctr">
                      <a:solidFill>
                        <a:srgbClr val="000000"/>
                      </a:solidFill>
                      <a:prstDash val="solid"/>
                      <a:round/>
                      <a:headEnd type="none" w="med" len="med"/>
                      <a:tailEnd type="none" w="med" len="med"/>
                    </a:lnB>
                    <a:solidFill>
                      <a:srgbClr val="FFFFFF"/>
                    </a:solidFill>
                  </a:tcPr>
                </a:tc>
                <a:tc>
                  <a:txBody>
                    <a:bodyPr/>
                    <a:lstStyle/>
                    <a:p>
                      <a:pPr algn="ctr">
                        <a:lnSpc>
                          <a:spcPts val="4199"/>
                        </a:lnSpc>
                        <a:defRPr/>
                      </a:pPr>
                      <a:r>
                        <a:rPr lang="en-US" sz="2999" dirty="0">
                          <a:solidFill>
                            <a:srgbClr val="000000"/>
                          </a:solidFill>
                          <a:latin typeface="Garet"/>
                          <a:ea typeface="Garet"/>
                          <a:cs typeface="Garet"/>
                          <a:sym typeface="Garet"/>
                        </a:rPr>
                        <a:t>Disabled: 31</a:t>
                      </a:r>
                    </a:p>
                    <a:p>
                      <a:pPr marL="0" marR="0" lvl="0" indent="0" algn="ctr" defTabSz="914400" rtl="0" eaLnBrk="1" fontAlgn="auto" latinLnBrk="0" hangingPunct="1">
                        <a:lnSpc>
                          <a:spcPts val="4199"/>
                        </a:lnSpc>
                        <a:spcBef>
                          <a:spcPts val="0"/>
                        </a:spcBef>
                        <a:spcAft>
                          <a:spcPts val="0"/>
                        </a:spcAft>
                        <a:buClrTx/>
                        <a:buSzTx/>
                        <a:buFontTx/>
                        <a:buNone/>
                        <a:tabLst/>
                        <a:defRPr/>
                      </a:pPr>
                      <a:r>
                        <a:rPr lang="en-US" sz="2000" dirty="0">
                          <a:solidFill>
                            <a:srgbClr val="000000"/>
                          </a:solidFill>
                          <a:latin typeface="Garet"/>
                          <a:sym typeface="Garet"/>
                        </a:rPr>
                        <a:t>Note: May Live w/other Adult family members</a:t>
                      </a:r>
                      <a:endParaRPr lang="en-US" sz="2000" dirty="0"/>
                    </a:p>
                  </a:txBody>
                  <a:tcPr marL="71960" marR="71960" marT="71960" marB="71960" anchor="ctr">
                    <a:lnL w="41120" cap="flat" cmpd="sng" algn="ctr">
                      <a:solidFill>
                        <a:srgbClr val="000000"/>
                      </a:solidFill>
                      <a:prstDash val="solid"/>
                      <a:round/>
                      <a:headEnd type="none" w="med" len="med"/>
                      <a:tailEnd type="none" w="med" len="med"/>
                    </a:lnL>
                    <a:lnR w="41120" cap="flat" cmpd="sng" algn="ctr">
                      <a:solidFill>
                        <a:srgbClr val="000000"/>
                      </a:solidFill>
                      <a:prstDash val="solid"/>
                      <a:round/>
                      <a:headEnd type="none" w="med" len="med"/>
                      <a:tailEnd type="none" w="med" len="med"/>
                    </a:lnR>
                    <a:lnT w="41120" cap="flat" cmpd="sng" algn="ctr">
                      <a:solidFill>
                        <a:srgbClr val="000000"/>
                      </a:solidFill>
                      <a:prstDash val="solid"/>
                      <a:round/>
                      <a:headEnd type="none" w="med" len="med"/>
                      <a:tailEnd type="none" w="med" len="med"/>
                    </a:lnT>
                    <a:lnB w="4112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bl>
          </a:graphicData>
        </a:graphic>
      </p:graphicFrame>
      <p:sp>
        <p:nvSpPr>
          <p:cNvPr id="7" name="TextBox 7"/>
          <p:cNvSpPr txBox="1"/>
          <p:nvPr/>
        </p:nvSpPr>
        <p:spPr>
          <a:xfrm>
            <a:off x="1028700" y="923925"/>
            <a:ext cx="12852154" cy="1009650"/>
          </a:xfrm>
          <a:prstGeom prst="rect">
            <a:avLst/>
          </a:prstGeom>
        </p:spPr>
        <p:txBody>
          <a:bodyPr lIns="0" tIns="0" rIns="0" bIns="0" rtlCol="0" anchor="t">
            <a:spAutoFit/>
          </a:bodyPr>
          <a:lstStyle/>
          <a:p>
            <a:pPr algn="l">
              <a:lnSpc>
                <a:spcPts val="8399"/>
              </a:lnSpc>
            </a:pPr>
            <a:r>
              <a:rPr lang="en-US" sz="5999" b="1">
                <a:solidFill>
                  <a:srgbClr val="1B68A7"/>
                </a:solidFill>
                <a:latin typeface="Garet Bold"/>
                <a:ea typeface="Garet Bold"/>
                <a:cs typeface="Garet Bold"/>
                <a:sym typeface="Garet Bold"/>
              </a:rPr>
              <a:t>Impact Report: Bell Mobile</a:t>
            </a:r>
          </a:p>
        </p:txBody>
      </p:sp>
      <p:sp>
        <p:nvSpPr>
          <p:cNvPr id="8" name="TextBox 8"/>
          <p:cNvSpPr txBox="1"/>
          <p:nvPr/>
        </p:nvSpPr>
        <p:spPr>
          <a:xfrm>
            <a:off x="2226413" y="2686724"/>
            <a:ext cx="8748442" cy="629920"/>
          </a:xfrm>
          <a:prstGeom prst="rect">
            <a:avLst/>
          </a:prstGeom>
        </p:spPr>
        <p:txBody>
          <a:bodyPr lIns="0" tIns="0" rIns="0" bIns="0" rtlCol="0" anchor="t">
            <a:spAutoFit/>
          </a:bodyPr>
          <a:lstStyle/>
          <a:p>
            <a:pPr algn="l">
              <a:lnSpc>
                <a:spcPts val="5179"/>
              </a:lnSpc>
            </a:pPr>
            <a:r>
              <a:rPr lang="en-US" sz="3699" b="1">
                <a:solidFill>
                  <a:srgbClr val="1B68A7"/>
                </a:solidFill>
                <a:latin typeface="Garet Bold"/>
                <a:ea typeface="Garet Bold"/>
                <a:cs typeface="Garet Bold"/>
                <a:sym typeface="Garet Bold"/>
              </a:rPr>
              <a:t>TABLE 1: Tenant Occupancy Data</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837016" y="9258300"/>
            <a:ext cx="22712378" cy="2344455"/>
            <a:chOff x="0" y="0"/>
            <a:chExt cx="7917169" cy="817239"/>
          </a:xfrm>
        </p:grpSpPr>
        <p:sp>
          <p:nvSpPr>
            <p:cNvPr id="3" name="Freeform 3"/>
            <p:cNvSpPr/>
            <p:nvPr/>
          </p:nvSpPr>
          <p:spPr>
            <a:xfrm>
              <a:off x="0" y="0"/>
              <a:ext cx="7917169" cy="817239"/>
            </a:xfrm>
            <a:custGeom>
              <a:avLst/>
              <a:gdLst/>
              <a:ahLst/>
              <a:cxnLst/>
              <a:rect l="l" t="t" r="r" b="b"/>
              <a:pathLst>
                <a:path w="7917169" h="817239">
                  <a:moveTo>
                    <a:pt x="0" y="0"/>
                  </a:moveTo>
                  <a:lnTo>
                    <a:pt x="7917169" y="0"/>
                  </a:lnTo>
                  <a:lnTo>
                    <a:pt x="7917169" y="817239"/>
                  </a:lnTo>
                  <a:lnTo>
                    <a:pt x="0" y="817239"/>
                  </a:lnTo>
                  <a:close/>
                </a:path>
              </a:pathLst>
            </a:custGeom>
            <a:solidFill>
              <a:srgbClr val="1B68A7"/>
            </a:solidFill>
          </p:spPr>
          <p:txBody>
            <a:bodyPr/>
            <a:lstStyle/>
            <a:p>
              <a:endParaRPr lang="en-US"/>
            </a:p>
          </p:txBody>
        </p:sp>
        <p:sp>
          <p:nvSpPr>
            <p:cNvPr id="4" name="TextBox 4"/>
            <p:cNvSpPr txBox="1"/>
            <p:nvPr/>
          </p:nvSpPr>
          <p:spPr>
            <a:xfrm>
              <a:off x="0" y="-47625"/>
              <a:ext cx="7917169" cy="864864"/>
            </a:xfrm>
            <a:prstGeom prst="rect">
              <a:avLst/>
            </a:prstGeom>
          </p:spPr>
          <p:txBody>
            <a:bodyPr lIns="50800" tIns="50800" rIns="50800" bIns="50800" rtlCol="0" anchor="ctr"/>
            <a:lstStyle/>
            <a:p>
              <a:pPr algn="ctr">
                <a:lnSpc>
                  <a:spcPts val="2100"/>
                </a:lnSpc>
              </a:pPr>
              <a:endParaRPr/>
            </a:p>
          </p:txBody>
        </p:sp>
      </p:grpSp>
      <p:sp>
        <p:nvSpPr>
          <p:cNvPr id="5" name="Freeform 5"/>
          <p:cNvSpPr/>
          <p:nvPr/>
        </p:nvSpPr>
        <p:spPr>
          <a:xfrm>
            <a:off x="14199780" y="9369888"/>
            <a:ext cx="3874534" cy="758763"/>
          </a:xfrm>
          <a:custGeom>
            <a:avLst/>
            <a:gdLst/>
            <a:ahLst/>
            <a:cxnLst/>
            <a:rect l="l" t="t" r="r" b="b"/>
            <a:pathLst>
              <a:path w="3874534" h="758763">
                <a:moveTo>
                  <a:pt x="0" y="0"/>
                </a:moveTo>
                <a:lnTo>
                  <a:pt x="3874534" y="0"/>
                </a:lnTo>
                <a:lnTo>
                  <a:pt x="3874534" y="758763"/>
                </a:lnTo>
                <a:lnTo>
                  <a:pt x="0" y="758763"/>
                </a:lnTo>
                <a:lnTo>
                  <a:pt x="0" y="0"/>
                </a:lnTo>
                <a:close/>
              </a:path>
            </a:pathLst>
          </a:custGeom>
          <a:blipFill>
            <a:blip r:embed="rId3"/>
            <a:stretch>
              <a:fillRect/>
            </a:stretch>
          </a:blipFill>
        </p:spPr>
        <p:txBody>
          <a:bodyPr/>
          <a:lstStyle/>
          <a:p>
            <a:endParaRPr lang="en-US"/>
          </a:p>
        </p:txBody>
      </p:sp>
      <p:sp>
        <p:nvSpPr>
          <p:cNvPr id="6" name="TextBox 6"/>
          <p:cNvSpPr txBox="1"/>
          <p:nvPr/>
        </p:nvSpPr>
        <p:spPr>
          <a:xfrm>
            <a:off x="1028700" y="923925"/>
            <a:ext cx="12852154" cy="1009650"/>
          </a:xfrm>
          <a:prstGeom prst="rect">
            <a:avLst/>
          </a:prstGeom>
        </p:spPr>
        <p:txBody>
          <a:bodyPr lIns="0" tIns="0" rIns="0" bIns="0" rtlCol="0" anchor="t">
            <a:spAutoFit/>
          </a:bodyPr>
          <a:lstStyle/>
          <a:p>
            <a:pPr algn="l">
              <a:lnSpc>
                <a:spcPts val="8399"/>
              </a:lnSpc>
            </a:pPr>
            <a:r>
              <a:rPr lang="en-US" sz="5999" b="1">
                <a:solidFill>
                  <a:srgbClr val="1B68A7"/>
                </a:solidFill>
                <a:latin typeface="Garet Bold"/>
                <a:ea typeface="Garet Bold"/>
                <a:cs typeface="Garet Bold"/>
                <a:sym typeface="Garet Bold"/>
              </a:rPr>
              <a:t>Impact Report: Bell Mobile</a:t>
            </a:r>
          </a:p>
        </p:txBody>
      </p:sp>
      <p:graphicFrame>
        <p:nvGraphicFramePr>
          <p:cNvPr id="7" name="Table 7"/>
          <p:cNvGraphicFramePr>
            <a:graphicFrameLocks noGrp="1"/>
          </p:cNvGraphicFramePr>
          <p:nvPr>
            <p:extLst>
              <p:ext uri="{D42A27DB-BD31-4B8C-83A1-F6EECF244321}">
                <p14:modId xmlns:p14="http://schemas.microsoft.com/office/powerpoint/2010/main" val="2332133231"/>
              </p:ext>
            </p:extLst>
          </p:nvPr>
        </p:nvGraphicFramePr>
        <p:xfrm>
          <a:off x="1665133" y="3159086"/>
          <a:ext cx="14957734" cy="4873703"/>
        </p:xfrm>
        <a:graphic>
          <a:graphicData uri="http://schemas.openxmlformats.org/drawingml/2006/table">
            <a:tbl>
              <a:tblPr/>
              <a:tblGrid>
                <a:gridCol w="11488269">
                  <a:extLst>
                    <a:ext uri="{9D8B030D-6E8A-4147-A177-3AD203B41FA5}">
                      <a16:colId xmlns:a16="http://schemas.microsoft.com/office/drawing/2014/main" val="20000"/>
                    </a:ext>
                  </a:extLst>
                </a:gridCol>
                <a:gridCol w="3469465">
                  <a:extLst>
                    <a:ext uri="{9D8B030D-6E8A-4147-A177-3AD203B41FA5}">
                      <a16:colId xmlns:a16="http://schemas.microsoft.com/office/drawing/2014/main" val="20001"/>
                    </a:ext>
                  </a:extLst>
                </a:gridCol>
              </a:tblGrid>
              <a:tr h="886893">
                <a:tc>
                  <a:txBody>
                    <a:bodyPr/>
                    <a:lstStyle/>
                    <a:p>
                      <a:pPr algn="ctr">
                        <a:lnSpc>
                          <a:spcPts val="4059"/>
                        </a:lnSpc>
                        <a:defRPr/>
                      </a:pPr>
                      <a:r>
                        <a:rPr lang="en-US" sz="2899" b="1">
                          <a:solidFill>
                            <a:srgbClr val="000000"/>
                          </a:solidFill>
                          <a:latin typeface="Garet Bold"/>
                          <a:ea typeface="Garet Bold"/>
                          <a:cs typeface="Garet Bold"/>
                          <a:sym typeface="Garet Bold"/>
                        </a:rPr>
                        <a:t>Income Level</a:t>
                      </a:r>
                      <a:endParaRPr lang="en-US" sz="1100"/>
                    </a:p>
                  </a:txBody>
                  <a:tcPr marL="82238" marR="82238" marT="82238" marB="82238" anchor="ctr">
                    <a:lnL w="41119" cap="flat" cmpd="sng" algn="ctr">
                      <a:solidFill>
                        <a:srgbClr val="000000"/>
                      </a:solidFill>
                      <a:prstDash val="solid"/>
                      <a:round/>
                      <a:headEnd type="none" w="med" len="med"/>
                      <a:tailEnd type="none" w="med" len="med"/>
                    </a:lnL>
                    <a:lnR w="41119" cap="flat" cmpd="sng" algn="ctr">
                      <a:solidFill>
                        <a:srgbClr val="000000"/>
                      </a:solidFill>
                      <a:prstDash val="solid"/>
                      <a:round/>
                      <a:headEnd type="none" w="med" len="med"/>
                      <a:tailEnd type="none" w="med" len="med"/>
                    </a:lnR>
                    <a:lnT w="41119" cap="flat" cmpd="sng" algn="ctr">
                      <a:solidFill>
                        <a:srgbClr val="000000"/>
                      </a:solidFill>
                      <a:prstDash val="solid"/>
                      <a:round/>
                      <a:headEnd type="none" w="med" len="med"/>
                      <a:tailEnd type="none" w="med" len="med"/>
                    </a:lnT>
                    <a:lnB w="41119" cap="flat" cmpd="sng" algn="ctr">
                      <a:solidFill>
                        <a:srgbClr val="000000"/>
                      </a:solidFill>
                      <a:prstDash val="solid"/>
                      <a:round/>
                      <a:headEnd type="none" w="med" len="med"/>
                      <a:tailEnd type="none" w="med" len="med"/>
                    </a:lnB>
                    <a:solidFill>
                      <a:srgbClr val="DFE898"/>
                    </a:solidFill>
                  </a:tcPr>
                </a:tc>
                <a:tc>
                  <a:txBody>
                    <a:bodyPr/>
                    <a:lstStyle/>
                    <a:p>
                      <a:pPr algn="ctr">
                        <a:lnSpc>
                          <a:spcPts val="4059"/>
                        </a:lnSpc>
                        <a:defRPr/>
                      </a:pPr>
                      <a:r>
                        <a:rPr lang="en-US" sz="2899" b="1">
                          <a:solidFill>
                            <a:srgbClr val="000000"/>
                          </a:solidFill>
                          <a:latin typeface="Garet Bold"/>
                          <a:ea typeface="Garet Bold"/>
                          <a:cs typeface="Garet Bold"/>
                          <a:sym typeface="Garet Bold"/>
                        </a:rPr>
                        <a:t># of Households</a:t>
                      </a:r>
                      <a:endParaRPr lang="en-US" sz="1100"/>
                    </a:p>
                  </a:txBody>
                  <a:tcPr marL="82238" marR="82238" marT="82238" marB="82238" anchor="ctr">
                    <a:lnL w="41119" cap="flat" cmpd="sng" algn="ctr">
                      <a:solidFill>
                        <a:srgbClr val="000000"/>
                      </a:solidFill>
                      <a:prstDash val="solid"/>
                      <a:round/>
                      <a:headEnd type="none" w="med" len="med"/>
                      <a:tailEnd type="none" w="med" len="med"/>
                    </a:lnL>
                    <a:lnR w="41119" cap="flat" cmpd="sng" algn="ctr">
                      <a:solidFill>
                        <a:srgbClr val="000000"/>
                      </a:solidFill>
                      <a:prstDash val="solid"/>
                      <a:round/>
                      <a:headEnd type="none" w="med" len="med"/>
                      <a:tailEnd type="none" w="med" len="med"/>
                    </a:lnR>
                    <a:lnT w="41119" cap="flat" cmpd="sng" algn="ctr">
                      <a:solidFill>
                        <a:srgbClr val="000000"/>
                      </a:solidFill>
                      <a:prstDash val="solid"/>
                      <a:round/>
                      <a:headEnd type="none" w="med" len="med"/>
                      <a:tailEnd type="none" w="med" len="med"/>
                    </a:lnT>
                    <a:lnB w="41119" cap="flat" cmpd="sng" algn="ctr">
                      <a:solidFill>
                        <a:srgbClr val="000000"/>
                      </a:solidFill>
                      <a:prstDash val="solid"/>
                      <a:round/>
                      <a:headEnd type="none" w="med" len="med"/>
                      <a:tailEnd type="none" w="med" len="med"/>
                    </a:lnB>
                    <a:solidFill>
                      <a:srgbClr val="DFE898"/>
                    </a:solidFill>
                  </a:tcPr>
                </a:tc>
                <a:extLst>
                  <a:ext uri="{0D108BD9-81ED-4DB2-BD59-A6C34878D82A}">
                    <a16:rowId xmlns:a16="http://schemas.microsoft.com/office/drawing/2014/main" val="10000"/>
                  </a:ext>
                </a:extLst>
              </a:tr>
              <a:tr h="1093671">
                <a:tc>
                  <a:txBody>
                    <a:bodyPr/>
                    <a:lstStyle/>
                    <a:p>
                      <a:pPr algn="ctr">
                        <a:lnSpc>
                          <a:spcPts val="4059"/>
                        </a:lnSpc>
                        <a:defRPr/>
                      </a:pPr>
                      <a:r>
                        <a:rPr lang="en-US" sz="2899">
                          <a:solidFill>
                            <a:srgbClr val="000000"/>
                          </a:solidFill>
                          <a:latin typeface="Garet"/>
                          <a:ea typeface="Garet"/>
                          <a:cs typeface="Garet"/>
                          <a:sym typeface="Garet"/>
                        </a:rPr>
                        <a:t>Extremely Low Income (30% or less of area median income)</a:t>
                      </a:r>
                      <a:endParaRPr lang="en-US" sz="1100"/>
                    </a:p>
                  </a:txBody>
                  <a:tcPr marL="82238" marR="82238" marT="82238" marB="82238" anchor="ctr">
                    <a:lnL w="41119" cap="flat" cmpd="sng" algn="ctr">
                      <a:solidFill>
                        <a:srgbClr val="000000"/>
                      </a:solidFill>
                      <a:prstDash val="solid"/>
                      <a:round/>
                      <a:headEnd type="none" w="med" len="med"/>
                      <a:tailEnd type="none" w="med" len="med"/>
                    </a:lnL>
                    <a:lnR w="41119" cap="flat" cmpd="sng" algn="ctr">
                      <a:solidFill>
                        <a:srgbClr val="000000"/>
                      </a:solidFill>
                      <a:prstDash val="solid"/>
                      <a:round/>
                      <a:headEnd type="none" w="med" len="med"/>
                      <a:tailEnd type="none" w="med" len="med"/>
                    </a:lnR>
                    <a:lnT w="41119" cap="flat" cmpd="sng" algn="ctr">
                      <a:solidFill>
                        <a:srgbClr val="000000"/>
                      </a:solidFill>
                      <a:prstDash val="solid"/>
                      <a:round/>
                      <a:headEnd type="none" w="med" len="med"/>
                      <a:tailEnd type="none" w="med" len="med"/>
                    </a:lnT>
                    <a:lnB w="41119" cap="flat" cmpd="sng" algn="ctr">
                      <a:solidFill>
                        <a:srgbClr val="000000"/>
                      </a:solidFill>
                      <a:prstDash val="solid"/>
                      <a:round/>
                      <a:headEnd type="none" w="med" len="med"/>
                      <a:tailEnd type="none" w="med" len="med"/>
                    </a:lnB>
                  </a:tcPr>
                </a:tc>
                <a:tc>
                  <a:txBody>
                    <a:bodyPr/>
                    <a:lstStyle/>
                    <a:p>
                      <a:pPr algn="ctr">
                        <a:lnSpc>
                          <a:spcPts val="4059"/>
                        </a:lnSpc>
                        <a:defRPr/>
                      </a:pPr>
                      <a:r>
                        <a:rPr lang="en-US" sz="2899">
                          <a:solidFill>
                            <a:srgbClr val="000000"/>
                          </a:solidFill>
                          <a:latin typeface="Garet"/>
                          <a:ea typeface="Garet"/>
                          <a:cs typeface="Garet"/>
                          <a:sym typeface="Garet"/>
                        </a:rPr>
                        <a:t>29</a:t>
                      </a:r>
                      <a:endParaRPr lang="en-US" sz="1100"/>
                    </a:p>
                  </a:txBody>
                  <a:tcPr marL="82238" marR="82238" marT="82238" marB="82238" anchor="ctr">
                    <a:lnL w="41119" cap="flat" cmpd="sng" algn="ctr">
                      <a:solidFill>
                        <a:srgbClr val="000000"/>
                      </a:solidFill>
                      <a:prstDash val="solid"/>
                      <a:round/>
                      <a:headEnd type="none" w="med" len="med"/>
                      <a:tailEnd type="none" w="med" len="med"/>
                    </a:lnL>
                    <a:lnR w="41119" cap="flat" cmpd="sng" algn="ctr">
                      <a:solidFill>
                        <a:srgbClr val="000000"/>
                      </a:solidFill>
                      <a:prstDash val="solid"/>
                      <a:round/>
                      <a:headEnd type="none" w="med" len="med"/>
                      <a:tailEnd type="none" w="med" len="med"/>
                    </a:lnR>
                    <a:lnT w="41119" cap="flat" cmpd="sng" algn="ctr">
                      <a:solidFill>
                        <a:srgbClr val="000000"/>
                      </a:solidFill>
                      <a:prstDash val="solid"/>
                      <a:round/>
                      <a:headEnd type="none" w="med" len="med"/>
                      <a:tailEnd type="none" w="med" len="med"/>
                    </a:lnT>
                    <a:lnB w="41119"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127035">
                <a:tc>
                  <a:txBody>
                    <a:bodyPr/>
                    <a:lstStyle/>
                    <a:p>
                      <a:pPr algn="ctr">
                        <a:lnSpc>
                          <a:spcPts val="4059"/>
                        </a:lnSpc>
                        <a:defRPr/>
                      </a:pPr>
                      <a:r>
                        <a:rPr lang="en-US" sz="2899" dirty="0">
                          <a:solidFill>
                            <a:srgbClr val="000000"/>
                          </a:solidFill>
                          <a:latin typeface="Garet"/>
                          <a:ea typeface="Garet"/>
                          <a:cs typeface="Garet"/>
                          <a:sym typeface="Garet"/>
                        </a:rPr>
                        <a:t>Very Low Income (31% - 50% of area median income)</a:t>
                      </a:r>
                      <a:endParaRPr lang="en-US" sz="1100" dirty="0"/>
                    </a:p>
                  </a:txBody>
                  <a:tcPr marL="82238" marR="82238" marT="82238" marB="82238" anchor="ctr">
                    <a:lnL w="41119" cap="flat" cmpd="sng" algn="ctr">
                      <a:solidFill>
                        <a:srgbClr val="000000"/>
                      </a:solidFill>
                      <a:prstDash val="solid"/>
                      <a:round/>
                      <a:headEnd type="none" w="med" len="med"/>
                      <a:tailEnd type="none" w="med" len="med"/>
                    </a:lnL>
                    <a:lnR w="41119" cap="flat" cmpd="sng" algn="ctr">
                      <a:solidFill>
                        <a:srgbClr val="000000"/>
                      </a:solidFill>
                      <a:prstDash val="solid"/>
                      <a:round/>
                      <a:headEnd type="none" w="med" len="med"/>
                      <a:tailEnd type="none" w="med" len="med"/>
                    </a:lnR>
                    <a:lnT w="41119" cap="flat" cmpd="sng" algn="ctr">
                      <a:solidFill>
                        <a:srgbClr val="000000"/>
                      </a:solidFill>
                      <a:prstDash val="solid"/>
                      <a:round/>
                      <a:headEnd type="none" w="med" len="med"/>
                      <a:tailEnd type="none" w="med" len="med"/>
                    </a:lnT>
                    <a:lnB w="41119" cap="flat" cmpd="sng" algn="ctr">
                      <a:solidFill>
                        <a:srgbClr val="000000"/>
                      </a:solidFill>
                      <a:prstDash val="solid"/>
                      <a:round/>
                      <a:headEnd type="none" w="med" len="med"/>
                      <a:tailEnd type="none" w="med" len="med"/>
                    </a:lnB>
                  </a:tcPr>
                </a:tc>
                <a:tc>
                  <a:txBody>
                    <a:bodyPr/>
                    <a:lstStyle/>
                    <a:p>
                      <a:pPr algn="ctr">
                        <a:lnSpc>
                          <a:spcPts val="4059"/>
                        </a:lnSpc>
                        <a:defRPr/>
                      </a:pPr>
                      <a:r>
                        <a:rPr lang="en-US" sz="2899">
                          <a:solidFill>
                            <a:srgbClr val="000000"/>
                          </a:solidFill>
                          <a:latin typeface="Garet"/>
                          <a:ea typeface="Garet"/>
                          <a:cs typeface="Garet"/>
                          <a:sym typeface="Garet"/>
                        </a:rPr>
                        <a:t>10</a:t>
                      </a:r>
                      <a:endParaRPr lang="en-US" sz="1100"/>
                    </a:p>
                  </a:txBody>
                  <a:tcPr marL="82238" marR="82238" marT="82238" marB="82238" anchor="ctr">
                    <a:lnL w="41119" cap="flat" cmpd="sng" algn="ctr">
                      <a:solidFill>
                        <a:srgbClr val="000000"/>
                      </a:solidFill>
                      <a:prstDash val="solid"/>
                      <a:round/>
                      <a:headEnd type="none" w="med" len="med"/>
                      <a:tailEnd type="none" w="med" len="med"/>
                    </a:lnL>
                    <a:lnR w="41119" cap="flat" cmpd="sng" algn="ctr">
                      <a:solidFill>
                        <a:srgbClr val="000000"/>
                      </a:solidFill>
                      <a:prstDash val="solid"/>
                      <a:round/>
                      <a:headEnd type="none" w="med" len="med"/>
                      <a:tailEnd type="none" w="med" len="med"/>
                    </a:lnR>
                    <a:lnT w="41119" cap="flat" cmpd="sng" algn="ctr">
                      <a:solidFill>
                        <a:srgbClr val="000000"/>
                      </a:solidFill>
                      <a:prstDash val="solid"/>
                      <a:round/>
                      <a:headEnd type="none" w="med" len="med"/>
                      <a:tailEnd type="none" w="med" len="med"/>
                    </a:lnT>
                    <a:lnB w="41119"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883052">
                <a:tc>
                  <a:txBody>
                    <a:bodyPr/>
                    <a:lstStyle/>
                    <a:p>
                      <a:pPr algn="ctr">
                        <a:lnSpc>
                          <a:spcPts val="4059"/>
                        </a:lnSpc>
                        <a:defRPr/>
                      </a:pPr>
                      <a:r>
                        <a:rPr lang="en-US" sz="2899">
                          <a:solidFill>
                            <a:srgbClr val="000000"/>
                          </a:solidFill>
                          <a:latin typeface="Garet"/>
                          <a:ea typeface="Garet"/>
                          <a:cs typeface="Garet"/>
                          <a:sym typeface="Garet"/>
                        </a:rPr>
                        <a:t>Low Income (51% - 80% of area median income)</a:t>
                      </a:r>
                      <a:endParaRPr lang="en-US" sz="1100"/>
                    </a:p>
                  </a:txBody>
                  <a:tcPr marL="82238" marR="82238" marT="82238" marB="82238" anchor="ctr">
                    <a:lnL w="41119" cap="flat" cmpd="sng" algn="ctr">
                      <a:solidFill>
                        <a:srgbClr val="000000"/>
                      </a:solidFill>
                      <a:prstDash val="solid"/>
                      <a:round/>
                      <a:headEnd type="none" w="med" len="med"/>
                      <a:tailEnd type="none" w="med" len="med"/>
                    </a:lnL>
                    <a:lnR w="41119" cap="flat" cmpd="sng" algn="ctr">
                      <a:solidFill>
                        <a:srgbClr val="000000"/>
                      </a:solidFill>
                      <a:prstDash val="solid"/>
                      <a:round/>
                      <a:headEnd type="none" w="med" len="med"/>
                      <a:tailEnd type="none" w="med" len="med"/>
                    </a:lnR>
                    <a:lnT w="41119" cap="flat" cmpd="sng" algn="ctr">
                      <a:solidFill>
                        <a:srgbClr val="000000"/>
                      </a:solidFill>
                      <a:prstDash val="solid"/>
                      <a:round/>
                      <a:headEnd type="none" w="med" len="med"/>
                      <a:tailEnd type="none" w="med" len="med"/>
                    </a:lnT>
                    <a:lnB w="41119" cap="flat" cmpd="sng" algn="ctr">
                      <a:solidFill>
                        <a:srgbClr val="000000"/>
                      </a:solidFill>
                      <a:prstDash val="solid"/>
                      <a:round/>
                      <a:headEnd type="none" w="med" len="med"/>
                      <a:tailEnd type="none" w="med" len="med"/>
                    </a:lnB>
                  </a:tcPr>
                </a:tc>
                <a:tc>
                  <a:txBody>
                    <a:bodyPr/>
                    <a:lstStyle/>
                    <a:p>
                      <a:pPr algn="ctr">
                        <a:lnSpc>
                          <a:spcPts val="4059"/>
                        </a:lnSpc>
                        <a:defRPr/>
                      </a:pPr>
                      <a:r>
                        <a:rPr lang="en-US" sz="2899">
                          <a:solidFill>
                            <a:srgbClr val="000000"/>
                          </a:solidFill>
                          <a:latin typeface="Garet"/>
                          <a:ea typeface="Garet"/>
                          <a:cs typeface="Garet"/>
                          <a:sym typeface="Garet"/>
                        </a:rPr>
                        <a:t>4</a:t>
                      </a:r>
                      <a:endParaRPr lang="en-US" sz="1100"/>
                    </a:p>
                  </a:txBody>
                  <a:tcPr marL="82238" marR="82238" marT="82238" marB="82238" anchor="ctr">
                    <a:lnL w="41119" cap="flat" cmpd="sng" algn="ctr">
                      <a:solidFill>
                        <a:srgbClr val="000000"/>
                      </a:solidFill>
                      <a:prstDash val="solid"/>
                      <a:round/>
                      <a:headEnd type="none" w="med" len="med"/>
                      <a:tailEnd type="none" w="med" len="med"/>
                    </a:lnL>
                    <a:lnR w="41119" cap="flat" cmpd="sng" algn="ctr">
                      <a:solidFill>
                        <a:srgbClr val="000000"/>
                      </a:solidFill>
                      <a:prstDash val="solid"/>
                      <a:round/>
                      <a:headEnd type="none" w="med" len="med"/>
                      <a:tailEnd type="none" w="med" len="med"/>
                    </a:lnR>
                    <a:lnT w="41119" cap="flat" cmpd="sng" algn="ctr">
                      <a:solidFill>
                        <a:srgbClr val="000000"/>
                      </a:solidFill>
                      <a:prstDash val="solid"/>
                      <a:round/>
                      <a:headEnd type="none" w="med" len="med"/>
                      <a:tailEnd type="none" w="med" len="med"/>
                    </a:lnT>
                    <a:lnB w="41119"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883052">
                <a:tc>
                  <a:txBody>
                    <a:bodyPr/>
                    <a:lstStyle/>
                    <a:p>
                      <a:pPr algn="ctr">
                        <a:lnSpc>
                          <a:spcPts val="4059"/>
                        </a:lnSpc>
                        <a:defRPr/>
                      </a:pPr>
                      <a:r>
                        <a:rPr lang="en-US" sz="2899" b="1">
                          <a:solidFill>
                            <a:srgbClr val="000000"/>
                          </a:solidFill>
                          <a:latin typeface="Garet"/>
                          <a:ea typeface="Garet"/>
                          <a:cs typeface="Garet"/>
                          <a:sym typeface="Garet"/>
                        </a:rPr>
                        <a:t>Unknown Income</a:t>
                      </a:r>
                      <a:endParaRPr lang="en-US" sz="1100" b="1"/>
                    </a:p>
                  </a:txBody>
                  <a:tcPr marL="82238" marR="82238" marT="82238" marB="82238" anchor="ctr">
                    <a:lnL w="41119" cap="flat" cmpd="sng" algn="ctr">
                      <a:solidFill>
                        <a:srgbClr val="000000"/>
                      </a:solidFill>
                      <a:prstDash val="solid"/>
                      <a:round/>
                      <a:headEnd type="none" w="med" len="med"/>
                      <a:tailEnd type="none" w="med" len="med"/>
                    </a:lnL>
                    <a:lnR w="41119" cap="flat" cmpd="sng" algn="ctr">
                      <a:solidFill>
                        <a:srgbClr val="000000"/>
                      </a:solidFill>
                      <a:prstDash val="solid"/>
                      <a:round/>
                      <a:headEnd type="none" w="med" len="med"/>
                      <a:tailEnd type="none" w="med" len="med"/>
                    </a:lnR>
                    <a:lnT w="41119" cap="flat" cmpd="sng" algn="ctr">
                      <a:solidFill>
                        <a:srgbClr val="000000"/>
                      </a:solidFill>
                      <a:prstDash val="solid"/>
                      <a:round/>
                      <a:headEnd type="none" w="med" len="med"/>
                      <a:tailEnd type="none" w="med" len="med"/>
                    </a:lnT>
                    <a:lnB w="41119" cap="flat" cmpd="sng" algn="ctr">
                      <a:solidFill>
                        <a:srgbClr val="000000"/>
                      </a:solidFill>
                      <a:prstDash val="solid"/>
                      <a:round/>
                      <a:headEnd type="none" w="med" len="med"/>
                      <a:tailEnd type="none" w="med" len="med"/>
                    </a:lnB>
                  </a:tcPr>
                </a:tc>
                <a:tc>
                  <a:txBody>
                    <a:bodyPr/>
                    <a:lstStyle/>
                    <a:p>
                      <a:pPr algn="ctr">
                        <a:lnSpc>
                          <a:spcPts val="4059"/>
                        </a:lnSpc>
                        <a:defRPr/>
                      </a:pPr>
                      <a:r>
                        <a:rPr lang="en-US" sz="2899" b="1" dirty="0">
                          <a:solidFill>
                            <a:srgbClr val="000000"/>
                          </a:solidFill>
                          <a:latin typeface="Garet"/>
                          <a:ea typeface="Garet"/>
                          <a:cs typeface="Garet"/>
                          <a:sym typeface="Garet"/>
                        </a:rPr>
                        <a:t>74</a:t>
                      </a:r>
                      <a:endParaRPr lang="en-US" sz="1100" b="1" dirty="0"/>
                    </a:p>
                  </a:txBody>
                  <a:tcPr marL="82238" marR="82238" marT="82238" marB="82238" anchor="ctr">
                    <a:lnL w="41119" cap="flat" cmpd="sng" algn="ctr">
                      <a:solidFill>
                        <a:srgbClr val="000000"/>
                      </a:solidFill>
                      <a:prstDash val="solid"/>
                      <a:round/>
                      <a:headEnd type="none" w="med" len="med"/>
                      <a:tailEnd type="none" w="med" len="med"/>
                    </a:lnL>
                    <a:lnR w="41119" cap="flat" cmpd="sng" algn="ctr">
                      <a:solidFill>
                        <a:srgbClr val="000000"/>
                      </a:solidFill>
                      <a:prstDash val="solid"/>
                      <a:round/>
                      <a:headEnd type="none" w="med" len="med"/>
                      <a:tailEnd type="none" w="med" len="med"/>
                    </a:lnR>
                    <a:lnT w="41119" cap="flat" cmpd="sng" algn="ctr">
                      <a:solidFill>
                        <a:srgbClr val="000000"/>
                      </a:solidFill>
                      <a:prstDash val="solid"/>
                      <a:round/>
                      <a:headEnd type="none" w="med" len="med"/>
                      <a:tailEnd type="none" w="med" len="med"/>
                    </a:lnT>
                    <a:lnB w="41119"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8" name="TextBox 8"/>
          <p:cNvSpPr txBox="1"/>
          <p:nvPr/>
        </p:nvSpPr>
        <p:spPr>
          <a:xfrm>
            <a:off x="1837934" y="2412345"/>
            <a:ext cx="8748167" cy="629920"/>
          </a:xfrm>
          <a:prstGeom prst="rect">
            <a:avLst/>
          </a:prstGeom>
        </p:spPr>
        <p:txBody>
          <a:bodyPr lIns="0" tIns="0" rIns="0" bIns="0" rtlCol="0" anchor="t">
            <a:spAutoFit/>
          </a:bodyPr>
          <a:lstStyle/>
          <a:p>
            <a:pPr algn="l">
              <a:lnSpc>
                <a:spcPts val="5179"/>
              </a:lnSpc>
            </a:pPr>
            <a:r>
              <a:rPr lang="en-US" sz="3699" b="1">
                <a:solidFill>
                  <a:srgbClr val="1B68A7"/>
                </a:solidFill>
                <a:latin typeface="Garet Bold"/>
                <a:ea typeface="Garet Bold"/>
                <a:cs typeface="Garet Bold"/>
                <a:sym typeface="Garet Bold"/>
              </a:rPr>
              <a:t>TABLE 2: Park Household Incomes</a:t>
            </a:r>
          </a:p>
        </p:txBody>
      </p:sp>
      <p:sp>
        <p:nvSpPr>
          <p:cNvPr id="9" name="TextBox 9"/>
          <p:cNvSpPr txBox="1"/>
          <p:nvPr/>
        </p:nvSpPr>
        <p:spPr>
          <a:xfrm>
            <a:off x="1665133" y="8297247"/>
            <a:ext cx="8748167" cy="563880"/>
          </a:xfrm>
          <a:prstGeom prst="rect">
            <a:avLst/>
          </a:prstGeom>
        </p:spPr>
        <p:txBody>
          <a:bodyPr lIns="0" tIns="0" rIns="0" bIns="0" rtlCol="0" anchor="t">
            <a:spAutoFit/>
          </a:bodyPr>
          <a:lstStyle/>
          <a:p>
            <a:pPr algn="l">
              <a:lnSpc>
                <a:spcPts val="4620"/>
              </a:lnSpc>
            </a:pPr>
            <a:r>
              <a:rPr lang="en-US" sz="3300">
                <a:solidFill>
                  <a:srgbClr val="1B68A7"/>
                </a:solidFill>
                <a:latin typeface="Garet"/>
                <a:ea typeface="Garet"/>
                <a:cs typeface="Garet"/>
                <a:sym typeface="Garet"/>
              </a:rPr>
              <a:t>*</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3621560" y="-477344"/>
            <a:ext cx="11028670" cy="10907872"/>
            <a:chOff x="0" y="0"/>
            <a:chExt cx="2904670" cy="2872855"/>
          </a:xfrm>
        </p:grpSpPr>
        <p:sp>
          <p:nvSpPr>
            <p:cNvPr id="3" name="Freeform 3"/>
            <p:cNvSpPr/>
            <p:nvPr/>
          </p:nvSpPr>
          <p:spPr>
            <a:xfrm>
              <a:off x="0" y="0"/>
              <a:ext cx="2904670" cy="2872855"/>
            </a:xfrm>
            <a:custGeom>
              <a:avLst/>
              <a:gdLst/>
              <a:ahLst/>
              <a:cxnLst/>
              <a:rect l="l" t="t" r="r" b="b"/>
              <a:pathLst>
                <a:path w="2904670" h="2872855">
                  <a:moveTo>
                    <a:pt x="0" y="0"/>
                  </a:moveTo>
                  <a:lnTo>
                    <a:pt x="2904670" y="0"/>
                  </a:lnTo>
                  <a:lnTo>
                    <a:pt x="2904670" y="2872855"/>
                  </a:lnTo>
                  <a:lnTo>
                    <a:pt x="0" y="2872855"/>
                  </a:lnTo>
                  <a:close/>
                </a:path>
              </a:pathLst>
            </a:custGeom>
            <a:solidFill>
              <a:srgbClr val="A7B83A">
                <a:alpha val="46667"/>
              </a:srgbClr>
            </a:solidFill>
          </p:spPr>
          <p:txBody>
            <a:bodyPr/>
            <a:lstStyle/>
            <a:p>
              <a:endParaRPr lang="en-US"/>
            </a:p>
          </p:txBody>
        </p:sp>
        <p:sp>
          <p:nvSpPr>
            <p:cNvPr id="4" name="TextBox 4"/>
            <p:cNvSpPr txBox="1"/>
            <p:nvPr/>
          </p:nvSpPr>
          <p:spPr>
            <a:xfrm>
              <a:off x="0" y="-47625"/>
              <a:ext cx="2904670" cy="2920480"/>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a:off x="-1837016" y="9258300"/>
            <a:ext cx="22712378" cy="2344455"/>
            <a:chOff x="0" y="0"/>
            <a:chExt cx="7917169" cy="817239"/>
          </a:xfrm>
        </p:grpSpPr>
        <p:sp>
          <p:nvSpPr>
            <p:cNvPr id="6" name="Freeform 6"/>
            <p:cNvSpPr/>
            <p:nvPr/>
          </p:nvSpPr>
          <p:spPr>
            <a:xfrm>
              <a:off x="0" y="0"/>
              <a:ext cx="7917169" cy="817239"/>
            </a:xfrm>
            <a:custGeom>
              <a:avLst/>
              <a:gdLst/>
              <a:ahLst/>
              <a:cxnLst/>
              <a:rect l="l" t="t" r="r" b="b"/>
              <a:pathLst>
                <a:path w="7917169" h="817239">
                  <a:moveTo>
                    <a:pt x="0" y="0"/>
                  </a:moveTo>
                  <a:lnTo>
                    <a:pt x="7917169" y="0"/>
                  </a:lnTo>
                  <a:lnTo>
                    <a:pt x="7917169" y="817239"/>
                  </a:lnTo>
                  <a:lnTo>
                    <a:pt x="0" y="817239"/>
                  </a:lnTo>
                  <a:close/>
                </a:path>
              </a:pathLst>
            </a:custGeom>
            <a:solidFill>
              <a:srgbClr val="1B68A7"/>
            </a:solidFill>
          </p:spPr>
          <p:txBody>
            <a:bodyPr/>
            <a:lstStyle/>
            <a:p>
              <a:endParaRPr lang="en-US"/>
            </a:p>
          </p:txBody>
        </p:sp>
        <p:sp>
          <p:nvSpPr>
            <p:cNvPr id="7" name="TextBox 7"/>
            <p:cNvSpPr txBox="1"/>
            <p:nvPr/>
          </p:nvSpPr>
          <p:spPr>
            <a:xfrm>
              <a:off x="0" y="-47625"/>
              <a:ext cx="7917169" cy="864864"/>
            </a:xfrm>
            <a:prstGeom prst="rect">
              <a:avLst/>
            </a:prstGeom>
          </p:spPr>
          <p:txBody>
            <a:bodyPr lIns="50800" tIns="50800" rIns="50800" bIns="50800" rtlCol="0" anchor="ctr"/>
            <a:lstStyle/>
            <a:p>
              <a:pPr algn="ctr">
                <a:lnSpc>
                  <a:spcPts val="2100"/>
                </a:lnSpc>
              </a:pPr>
              <a:endParaRPr/>
            </a:p>
          </p:txBody>
        </p:sp>
      </p:grpSp>
      <p:sp>
        <p:nvSpPr>
          <p:cNvPr id="8" name="Freeform 8"/>
          <p:cNvSpPr/>
          <p:nvPr/>
        </p:nvSpPr>
        <p:spPr>
          <a:xfrm>
            <a:off x="14199780" y="9369888"/>
            <a:ext cx="3874534" cy="758763"/>
          </a:xfrm>
          <a:custGeom>
            <a:avLst/>
            <a:gdLst/>
            <a:ahLst/>
            <a:cxnLst/>
            <a:rect l="l" t="t" r="r" b="b"/>
            <a:pathLst>
              <a:path w="3874534" h="758763">
                <a:moveTo>
                  <a:pt x="0" y="0"/>
                </a:moveTo>
                <a:lnTo>
                  <a:pt x="3874534" y="0"/>
                </a:lnTo>
                <a:lnTo>
                  <a:pt x="3874534" y="758763"/>
                </a:lnTo>
                <a:lnTo>
                  <a:pt x="0" y="758763"/>
                </a:lnTo>
                <a:lnTo>
                  <a:pt x="0" y="0"/>
                </a:lnTo>
                <a:close/>
              </a:path>
            </a:pathLst>
          </a:custGeom>
          <a:blipFill>
            <a:blip r:embed="rId2"/>
            <a:stretch>
              <a:fillRect/>
            </a:stretch>
          </a:blipFill>
        </p:spPr>
        <p:txBody>
          <a:bodyPr/>
          <a:lstStyle/>
          <a:p>
            <a:endParaRPr lang="en-US"/>
          </a:p>
        </p:txBody>
      </p:sp>
      <p:sp>
        <p:nvSpPr>
          <p:cNvPr id="9" name="TextBox 9"/>
          <p:cNvSpPr txBox="1"/>
          <p:nvPr/>
        </p:nvSpPr>
        <p:spPr>
          <a:xfrm>
            <a:off x="1028700" y="3372543"/>
            <a:ext cx="12171979" cy="4484561"/>
          </a:xfrm>
          <a:prstGeom prst="rect">
            <a:avLst/>
          </a:prstGeom>
        </p:spPr>
        <p:txBody>
          <a:bodyPr lIns="0" tIns="0" rIns="0" bIns="0" rtlCol="0" anchor="t">
            <a:spAutoFit/>
          </a:bodyPr>
          <a:lstStyle/>
          <a:p>
            <a:pPr marL="626111" lvl="1" indent="-313055" algn="l">
              <a:lnSpc>
                <a:spcPts val="4350"/>
              </a:lnSpc>
              <a:buFont typeface="Arial"/>
              <a:buChar char="•"/>
            </a:pPr>
            <a:r>
              <a:rPr lang="en-US" sz="2900" dirty="0">
                <a:solidFill>
                  <a:srgbClr val="1B68A7"/>
                </a:solidFill>
                <a:latin typeface="Garet"/>
                <a:ea typeface="Garet"/>
                <a:cs typeface="Garet"/>
                <a:sym typeface="Garet"/>
              </a:rPr>
              <a:t>Residents may receive the following Financial Benefits:</a:t>
            </a:r>
          </a:p>
          <a:p>
            <a:pPr marL="1252221" lvl="2" indent="-417407" algn="l">
              <a:lnSpc>
                <a:spcPts val="4350"/>
              </a:lnSpc>
              <a:buFont typeface="Arial"/>
              <a:buChar char="⚬"/>
            </a:pPr>
            <a:r>
              <a:rPr lang="en-US" sz="2900" dirty="0">
                <a:solidFill>
                  <a:srgbClr val="1B68A7"/>
                </a:solidFill>
                <a:latin typeface="Garet"/>
                <a:ea typeface="Garet"/>
                <a:cs typeface="Garet"/>
                <a:sym typeface="Garet"/>
              </a:rPr>
              <a:t>Purchase price based on appraised value for home</a:t>
            </a:r>
          </a:p>
          <a:p>
            <a:pPr marL="1252221" lvl="2" indent="-417407" algn="l">
              <a:lnSpc>
                <a:spcPts val="4350"/>
              </a:lnSpc>
              <a:buFont typeface="Arial"/>
              <a:buChar char="⚬"/>
            </a:pPr>
            <a:r>
              <a:rPr lang="en-US" sz="2900" dirty="0">
                <a:solidFill>
                  <a:srgbClr val="1B68A7"/>
                </a:solidFill>
                <a:latin typeface="Garet"/>
                <a:ea typeface="Garet"/>
                <a:cs typeface="Garet"/>
                <a:sym typeface="Garet"/>
              </a:rPr>
              <a:t>Mortgage differential, if purchasing a new Mobile Home</a:t>
            </a:r>
          </a:p>
          <a:p>
            <a:pPr marL="1252221" lvl="2" indent="-417407" algn="l">
              <a:lnSpc>
                <a:spcPts val="4350"/>
              </a:lnSpc>
              <a:buFont typeface="Arial"/>
              <a:buChar char="⚬"/>
            </a:pPr>
            <a:r>
              <a:rPr lang="en-US" sz="2900" dirty="0">
                <a:solidFill>
                  <a:srgbClr val="1B68A7"/>
                </a:solidFill>
                <a:latin typeface="Garet"/>
                <a:ea typeface="Garet"/>
                <a:cs typeface="Garet"/>
                <a:sym typeface="Garet"/>
              </a:rPr>
              <a:t>Covered moving costs, closing costs, and other fees</a:t>
            </a:r>
          </a:p>
          <a:p>
            <a:pPr marL="1252221" lvl="2" indent="-417407" algn="l">
              <a:lnSpc>
                <a:spcPts val="4350"/>
              </a:lnSpc>
              <a:buFont typeface="Arial"/>
              <a:buChar char="⚬"/>
            </a:pPr>
            <a:r>
              <a:rPr lang="en-US" sz="2900" dirty="0">
                <a:solidFill>
                  <a:srgbClr val="1B68A7"/>
                </a:solidFill>
                <a:latin typeface="Garet"/>
                <a:ea typeface="Garet"/>
                <a:cs typeface="Garet"/>
                <a:sym typeface="Garet"/>
              </a:rPr>
              <a:t>42 months of rental assistance (3.5 yrs) same rent</a:t>
            </a:r>
          </a:p>
          <a:p>
            <a:pPr marL="626111" lvl="1" indent="-313055" algn="l">
              <a:lnSpc>
                <a:spcPts val="4350"/>
              </a:lnSpc>
              <a:buFont typeface="Arial"/>
              <a:buChar char="•"/>
            </a:pPr>
            <a:r>
              <a:rPr lang="en-US" sz="2900" b="1" dirty="0">
                <a:solidFill>
                  <a:srgbClr val="1B68A7"/>
                </a:solidFill>
                <a:latin typeface="Garet Bold"/>
                <a:ea typeface="Garet Bold"/>
                <a:cs typeface="Garet Bold"/>
                <a:sym typeface="Garet Bold"/>
              </a:rPr>
              <a:t>Maximum amount estimated for owners: up to $250k</a:t>
            </a:r>
          </a:p>
          <a:p>
            <a:pPr marL="626111" lvl="1" indent="-313055" algn="l">
              <a:lnSpc>
                <a:spcPts val="4350"/>
              </a:lnSpc>
              <a:buFont typeface="Arial"/>
              <a:buChar char="•"/>
            </a:pPr>
            <a:r>
              <a:rPr lang="en-US" sz="2900" b="1" dirty="0">
                <a:solidFill>
                  <a:srgbClr val="1B68A7"/>
                </a:solidFill>
                <a:latin typeface="Garet Bold"/>
                <a:ea typeface="Garet Bold"/>
                <a:cs typeface="Garet Bold"/>
                <a:sym typeface="Garet Bold"/>
              </a:rPr>
              <a:t>Maximum amount for renters is approximately: up to $40k</a:t>
            </a:r>
          </a:p>
          <a:p>
            <a:pPr marL="626111" lvl="1" indent="-313055" algn="l">
              <a:lnSpc>
                <a:spcPts val="4350"/>
              </a:lnSpc>
              <a:buFont typeface="Arial"/>
              <a:buChar char="•"/>
            </a:pPr>
            <a:r>
              <a:rPr lang="en-US" sz="2900" b="1" dirty="0">
                <a:solidFill>
                  <a:srgbClr val="1B68A7"/>
                </a:solidFill>
                <a:latin typeface="Garet Bold"/>
                <a:ea typeface="Garet Bold"/>
                <a:cs typeface="Garet Bold"/>
                <a:sym typeface="Garet Bold"/>
              </a:rPr>
              <a:t>Residents can use Financial Assistance for Downpayment</a:t>
            </a:r>
          </a:p>
        </p:txBody>
      </p:sp>
      <p:sp>
        <p:nvSpPr>
          <p:cNvPr id="10" name="Freeform 10"/>
          <p:cNvSpPr/>
          <p:nvPr/>
        </p:nvSpPr>
        <p:spPr>
          <a:xfrm>
            <a:off x="14199780" y="3281730"/>
            <a:ext cx="3389724" cy="3389724"/>
          </a:xfrm>
          <a:custGeom>
            <a:avLst/>
            <a:gdLst/>
            <a:ahLst/>
            <a:cxnLst/>
            <a:rect l="l" t="t" r="r" b="b"/>
            <a:pathLst>
              <a:path w="3389724" h="3389724">
                <a:moveTo>
                  <a:pt x="0" y="0"/>
                </a:moveTo>
                <a:lnTo>
                  <a:pt x="3389723" y="0"/>
                </a:lnTo>
                <a:lnTo>
                  <a:pt x="3389723" y="3389723"/>
                </a:lnTo>
                <a:lnTo>
                  <a:pt x="0" y="3389723"/>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11" name="TextBox 11"/>
          <p:cNvSpPr txBox="1"/>
          <p:nvPr/>
        </p:nvSpPr>
        <p:spPr>
          <a:xfrm>
            <a:off x="1028700" y="923925"/>
            <a:ext cx="12852154" cy="1914525"/>
          </a:xfrm>
          <a:prstGeom prst="rect">
            <a:avLst/>
          </a:prstGeom>
        </p:spPr>
        <p:txBody>
          <a:bodyPr lIns="0" tIns="0" rIns="0" bIns="0" rtlCol="0" anchor="t">
            <a:spAutoFit/>
          </a:bodyPr>
          <a:lstStyle/>
          <a:p>
            <a:pPr algn="l">
              <a:lnSpc>
                <a:spcPts val="8399"/>
              </a:lnSpc>
            </a:pPr>
            <a:r>
              <a:rPr lang="en-US" sz="5999" b="1">
                <a:solidFill>
                  <a:srgbClr val="1B68A7"/>
                </a:solidFill>
                <a:latin typeface="Garet Bold"/>
                <a:ea typeface="Garet Bold"/>
                <a:cs typeface="Garet Bold"/>
                <a:sym typeface="Garet Bold"/>
              </a:rPr>
              <a:t>Financial Benefits </a:t>
            </a:r>
          </a:p>
          <a:p>
            <a:pPr algn="l">
              <a:lnSpc>
                <a:spcPts val="5999"/>
              </a:lnSpc>
            </a:pPr>
            <a:r>
              <a:rPr lang="en-US" sz="5999" b="1">
                <a:solidFill>
                  <a:srgbClr val="1B68A7"/>
                </a:solidFill>
                <a:latin typeface="Garet Bold"/>
                <a:ea typeface="Garet Bold"/>
                <a:cs typeface="Garet Bold"/>
                <a:sym typeface="Garet Bold"/>
              </a:rPr>
              <a:t>for Bell Mobile Residents</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3621560" y="-477344"/>
            <a:ext cx="11028670" cy="10907872"/>
            <a:chOff x="0" y="0"/>
            <a:chExt cx="2904670" cy="2872855"/>
          </a:xfrm>
        </p:grpSpPr>
        <p:sp>
          <p:nvSpPr>
            <p:cNvPr id="3" name="Freeform 3"/>
            <p:cNvSpPr/>
            <p:nvPr/>
          </p:nvSpPr>
          <p:spPr>
            <a:xfrm>
              <a:off x="0" y="0"/>
              <a:ext cx="2904670" cy="2872855"/>
            </a:xfrm>
            <a:custGeom>
              <a:avLst/>
              <a:gdLst/>
              <a:ahLst/>
              <a:cxnLst/>
              <a:rect l="l" t="t" r="r" b="b"/>
              <a:pathLst>
                <a:path w="2904670" h="2872855">
                  <a:moveTo>
                    <a:pt x="0" y="0"/>
                  </a:moveTo>
                  <a:lnTo>
                    <a:pt x="2904670" y="0"/>
                  </a:lnTo>
                  <a:lnTo>
                    <a:pt x="2904670" y="2872855"/>
                  </a:lnTo>
                  <a:lnTo>
                    <a:pt x="0" y="2872855"/>
                  </a:lnTo>
                  <a:close/>
                </a:path>
              </a:pathLst>
            </a:custGeom>
            <a:solidFill>
              <a:srgbClr val="A7B83A">
                <a:alpha val="46667"/>
              </a:srgbClr>
            </a:solidFill>
          </p:spPr>
          <p:txBody>
            <a:bodyPr/>
            <a:lstStyle/>
            <a:p>
              <a:endParaRPr lang="en-US"/>
            </a:p>
          </p:txBody>
        </p:sp>
        <p:sp>
          <p:nvSpPr>
            <p:cNvPr id="4" name="TextBox 4"/>
            <p:cNvSpPr txBox="1"/>
            <p:nvPr/>
          </p:nvSpPr>
          <p:spPr>
            <a:xfrm>
              <a:off x="0" y="-47625"/>
              <a:ext cx="2904670" cy="2920480"/>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a:off x="-1837016" y="9258300"/>
            <a:ext cx="22712378" cy="2344455"/>
            <a:chOff x="0" y="0"/>
            <a:chExt cx="7917169" cy="817239"/>
          </a:xfrm>
        </p:grpSpPr>
        <p:sp>
          <p:nvSpPr>
            <p:cNvPr id="6" name="Freeform 6"/>
            <p:cNvSpPr/>
            <p:nvPr/>
          </p:nvSpPr>
          <p:spPr>
            <a:xfrm>
              <a:off x="0" y="0"/>
              <a:ext cx="7917169" cy="817239"/>
            </a:xfrm>
            <a:custGeom>
              <a:avLst/>
              <a:gdLst/>
              <a:ahLst/>
              <a:cxnLst/>
              <a:rect l="l" t="t" r="r" b="b"/>
              <a:pathLst>
                <a:path w="7917169" h="817239">
                  <a:moveTo>
                    <a:pt x="0" y="0"/>
                  </a:moveTo>
                  <a:lnTo>
                    <a:pt x="7917169" y="0"/>
                  </a:lnTo>
                  <a:lnTo>
                    <a:pt x="7917169" y="817239"/>
                  </a:lnTo>
                  <a:lnTo>
                    <a:pt x="0" y="817239"/>
                  </a:lnTo>
                  <a:close/>
                </a:path>
              </a:pathLst>
            </a:custGeom>
            <a:solidFill>
              <a:srgbClr val="1B68A7"/>
            </a:solidFill>
          </p:spPr>
          <p:txBody>
            <a:bodyPr/>
            <a:lstStyle/>
            <a:p>
              <a:endParaRPr lang="en-US"/>
            </a:p>
          </p:txBody>
        </p:sp>
        <p:sp>
          <p:nvSpPr>
            <p:cNvPr id="7" name="TextBox 7"/>
            <p:cNvSpPr txBox="1"/>
            <p:nvPr/>
          </p:nvSpPr>
          <p:spPr>
            <a:xfrm>
              <a:off x="0" y="-47625"/>
              <a:ext cx="7917169" cy="864864"/>
            </a:xfrm>
            <a:prstGeom prst="rect">
              <a:avLst/>
            </a:prstGeom>
          </p:spPr>
          <p:txBody>
            <a:bodyPr lIns="50800" tIns="50800" rIns="50800" bIns="50800" rtlCol="0" anchor="ctr"/>
            <a:lstStyle/>
            <a:p>
              <a:pPr algn="ctr">
                <a:lnSpc>
                  <a:spcPts val="2100"/>
                </a:lnSpc>
              </a:pPr>
              <a:endParaRPr/>
            </a:p>
          </p:txBody>
        </p:sp>
      </p:grpSp>
      <p:sp>
        <p:nvSpPr>
          <p:cNvPr id="8" name="Freeform 8"/>
          <p:cNvSpPr/>
          <p:nvPr/>
        </p:nvSpPr>
        <p:spPr>
          <a:xfrm>
            <a:off x="14199780" y="9369888"/>
            <a:ext cx="3874534" cy="758763"/>
          </a:xfrm>
          <a:custGeom>
            <a:avLst/>
            <a:gdLst/>
            <a:ahLst/>
            <a:cxnLst/>
            <a:rect l="l" t="t" r="r" b="b"/>
            <a:pathLst>
              <a:path w="3874534" h="758763">
                <a:moveTo>
                  <a:pt x="0" y="0"/>
                </a:moveTo>
                <a:lnTo>
                  <a:pt x="3874534" y="0"/>
                </a:lnTo>
                <a:lnTo>
                  <a:pt x="3874534" y="758763"/>
                </a:lnTo>
                <a:lnTo>
                  <a:pt x="0" y="758763"/>
                </a:lnTo>
                <a:lnTo>
                  <a:pt x="0" y="0"/>
                </a:lnTo>
                <a:close/>
              </a:path>
            </a:pathLst>
          </a:custGeom>
          <a:blipFill>
            <a:blip r:embed="rId2"/>
            <a:stretch>
              <a:fillRect/>
            </a:stretch>
          </a:blipFill>
        </p:spPr>
        <p:txBody>
          <a:bodyPr/>
          <a:lstStyle/>
          <a:p>
            <a:endParaRPr lang="en-US"/>
          </a:p>
        </p:txBody>
      </p:sp>
      <p:sp>
        <p:nvSpPr>
          <p:cNvPr id="9" name="TextBox 9"/>
          <p:cNvSpPr txBox="1"/>
          <p:nvPr/>
        </p:nvSpPr>
        <p:spPr>
          <a:xfrm>
            <a:off x="1028700" y="2698364"/>
            <a:ext cx="12236407" cy="5490210"/>
          </a:xfrm>
          <a:prstGeom prst="rect">
            <a:avLst/>
          </a:prstGeom>
        </p:spPr>
        <p:txBody>
          <a:bodyPr lIns="0" tIns="0" rIns="0" bIns="0" rtlCol="0" anchor="t">
            <a:spAutoFit/>
          </a:bodyPr>
          <a:lstStyle/>
          <a:p>
            <a:pPr algn="l">
              <a:lnSpc>
                <a:spcPts val="4350"/>
              </a:lnSpc>
            </a:pPr>
            <a:endParaRPr/>
          </a:p>
          <a:p>
            <a:pPr marL="626111" lvl="1" indent="-313055" algn="l">
              <a:lnSpc>
                <a:spcPts val="4350"/>
              </a:lnSpc>
              <a:buFont typeface="Arial"/>
              <a:buChar char="•"/>
            </a:pPr>
            <a:r>
              <a:rPr lang="en-US" sz="2900">
                <a:solidFill>
                  <a:srgbClr val="1B68A7"/>
                </a:solidFill>
                <a:latin typeface="Garet"/>
                <a:ea typeface="Garet"/>
                <a:cs typeface="Garet"/>
                <a:sym typeface="Garet"/>
              </a:rPr>
              <a:t>Support from the City of Bell, LAUSD, Gateway Cities Council of Governments, Los Angeles County, and partners to provide residents with housing and social services support including:</a:t>
            </a:r>
          </a:p>
          <a:p>
            <a:pPr marL="1252221" lvl="2" indent="-417407" algn="l">
              <a:lnSpc>
                <a:spcPts val="4350"/>
              </a:lnSpc>
              <a:buFont typeface="Arial"/>
              <a:buChar char="⚬"/>
            </a:pPr>
            <a:r>
              <a:rPr lang="en-US" sz="2900">
                <a:solidFill>
                  <a:srgbClr val="1B68A7"/>
                </a:solidFill>
                <a:latin typeface="Garet"/>
                <a:ea typeface="Garet"/>
                <a:cs typeface="Garet"/>
                <a:sym typeface="Garet"/>
              </a:rPr>
              <a:t>Rental assistance</a:t>
            </a:r>
          </a:p>
          <a:p>
            <a:pPr marL="1252221" lvl="2" indent="-417407" algn="l">
              <a:lnSpc>
                <a:spcPts val="4350"/>
              </a:lnSpc>
              <a:buFont typeface="Arial"/>
              <a:buChar char="⚬"/>
            </a:pPr>
            <a:r>
              <a:rPr lang="en-US" sz="2900">
                <a:solidFill>
                  <a:srgbClr val="1B68A7"/>
                </a:solidFill>
                <a:latin typeface="Garet"/>
                <a:ea typeface="Garet"/>
                <a:cs typeface="Garet"/>
                <a:sym typeface="Garet"/>
              </a:rPr>
              <a:t>Coach relocation</a:t>
            </a:r>
          </a:p>
          <a:p>
            <a:pPr marL="1252221" lvl="2" indent="-417407" algn="l">
              <a:lnSpc>
                <a:spcPts val="4350"/>
              </a:lnSpc>
              <a:buFont typeface="Arial"/>
              <a:buChar char="⚬"/>
            </a:pPr>
            <a:r>
              <a:rPr lang="en-US" sz="2900">
                <a:solidFill>
                  <a:srgbClr val="1B68A7"/>
                </a:solidFill>
                <a:latin typeface="Garet"/>
                <a:ea typeface="Garet"/>
                <a:cs typeface="Garet"/>
                <a:sym typeface="Garet"/>
              </a:rPr>
              <a:t>School placement</a:t>
            </a:r>
          </a:p>
          <a:p>
            <a:pPr marL="1252221" lvl="2" indent="-417407" algn="l">
              <a:lnSpc>
                <a:spcPts val="4350"/>
              </a:lnSpc>
              <a:buFont typeface="Arial"/>
              <a:buChar char="⚬"/>
            </a:pPr>
            <a:r>
              <a:rPr lang="en-US" sz="2900">
                <a:solidFill>
                  <a:srgbClr val="1B68A7"/>
                </a:solidFill>
                <a:latin typeface="Garet"/>
                <a:ea typeface="Garet"/>
                <a:cs typeface="Garet"/>
                <a:sym typeface="Garet"/>
              </a:rPr>
              <a:t>Food insecurities</a:t>
            </a:r>
          </a:p>
          <a:p>
            <a:pPr marL="1252221" lvl="2" indent="-417407" algn="l">
              <a:lnSpc>
                <a:spcPts val="4350"/>
              </a:lnSpc>
              <a:buFont typeface="Arial"/>
              <a:buChar char="⚬"/>
            </a:pPr>
            <a:r>
              <a:rPr lang="en-US" sz="2900">
                <a:solidFill>
                  <a:srgbClr val="1B68A7"/>
                </a:solidFill>
                <a:latin typeface="Garet"/>
                <a:ea typeface="Garet"/>
                <a:cs typeface="Garet"/>
                <a:sym typeface="Garet"/>
              </a:rPr>
              <a:t>Mental health</a:t>
            </a:r>
          </a:p>
        </p:txBody>
      </p:sp>
      <p:sp>
        <p:nvSpPr>
          <p:cNvPr id="10" name="Freeform 10"/>
          <p:cNvSpPr/>
          <p:nvPr/>
        </p:nvSpPr>
        <p:spPr>
          <a:xfrm>
            <a:off x="14915508" y="3735294"/>
            <a:ext cx="2443078" cy="2250686"/>
          </a:xfrm>
          <a:custGeom>
            <a:avLst/>
            <a:gdLst/>
            <a:ahLst/>
            <a:cxnLst/>
            <a:rect l="l" t="t" r="r" b="b"/>
            <a:pathLst>
              <a:path w="2443078" h="2250686">
                <a:moveTo>
                  <a:pt x="0" y="0"/>
                </a:moveTo>
                <a:lnTo>
                  <a:pt x="2443078" y="0"/>
                </a:lnTo>
                <a:lnTo>
                  <a:pt x="2443078" y="2250686"/>
                </a:lnTo>
                <a:lnTo>
                  <a:pt x="0" y="225068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11" name="Freeform 11"/>
          <p:cNvSpPr/>
          <p:nvPr/>
        </p:nvSpPr>
        <p:spPr>
          <a:xfrm>
            <a:off x="15041122" y="6416900"/>
            <a:ext cx="2191850" cy="2191850"/>
          </a:xfrm>
          <a:custGeom>
            <a:avLst/>
            <a:gdLst/>
            <a:ahLst/>
            <a:cxnLst/>
            <a:rect l="l" t="t" r="r" b="b"/>
            <a:pathLst>
              <a:path w="2191850" h="2191850">
                <a:moveTo>
                  <a:pt x="0" y="0"/>
                </a:moveTo>
                <a:lnTo>
                  <a:pt x="2191850" y="0"/>
                </a:lnTo>
                <a:lnTo>
                  <a:pt x="2191850" y="2191850"/>
                </a:lnTo>
                <a:lnTo>
                  <a:pt x="0" y="219185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12" name="Freeform 12"/>
          <p:cNvSpPr/>
          <p:nvPr/>
        </p:nvSpPr>
        <p:spPr>
          <a:xfrm>
            <a:off x="14915508" y="1267458"/>
            <a:ext cx="2443078" cy="2036917"/>
          </a:xfrm>
          <a:custGeom>
            <a:avLst/>
            <a:gdLst/>
            <a:ahLst/>
            <a:cxnLst/>
            <a:rect l="l" t="t" r="r" b="b"/>
            <a:pathLst>
              <a:path w="2443078" h="2036917">
                <a:moveTo>
                  <a:pt x="0" y="0"/>
                </a:moveTo>
                <a:lnTo>
                  <a:pt x="2443078" y="0"/>
                </a:lnTo>
                <a:lnTo>
                  <a:pt x="2443078" y="2036916"/>
                </a:lnTo>
                <a:lnTo>
                  <a:pt x="0" y="2036916"/>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13" name="TextBox 13"/>
          <p:cNvSpPr txBox="1"/>
          <p:nvPr/>
        </p:nvSpPr>
        <p:spPr>
          <a:xfrm>
            <a:off x="1028700" y="707639"/>
            <a:ext cx="12852154" cy="2066925"/>
          </a:xfrm>
          <a:prstGeom prst="rect">
            <a:avLst/>
          </a:prstGeom>
        </p:spPr>
        <p:txBody>
          <a:bodyPr lIns="0" tIns="0" rIns="0" bIns="0" rtlCol="0" anchor="t">
            <a:spAutoFit/>
          </a:bodyPr>
          <a:lstStyle/>
          <a:p>
            <a:pPr algn="l">
              <a:lnSpc>
                <a:spcPts val="8399"/>
              </a:lnSpc>
            </a:pPr>
            <a:r>
              <a:rPr lang="en-US" sz="5999" b="1">
                <a:solidFill>
                  <a:srgbClr val="1B68A7"/>
                </a:solidFill>
                <a:latin typeface="Garet Bold"/>
                <a:ea typeface="Garet Bold"/>
                <a:cs typeface="Garet Bold"/>
                <a:sym typeface="Garet Bold"/>
              </a:rPr>
              <a:t>Resources for </a:t>
            </a:r>
          </a:p>
          <a:p>
            <a:pPr algn="l">
              <a:lnSpc>
                <a:spcPts val="8399"/>
              </a:lnSpc>
            </a:pPr>
            <a:r>
              <a:rPr lang="en-US" sz="5999" b="1">
                <a:solidFill>
                  <a:srgbClr val="1B68A7"/>
                </a:solidFill>
                <a:latin typeface="Garet Bold"/>
                <a:ea typeface="Garet Bold"/>
                <a:cs typeface="Garet Bold"/>
                <a:sym typeface="Garet Bold"/>
              </a:rPr>
              <a:t>Bell Mobile Residents</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4910133" y="-477344"/>
            <a:ext cx="9740098" cy="10907872"/>
            <a:chOff x="0" y="0"/>
            <a:chExt cx="2565293" cy="2872855"/>
          </a:xfrm>
        </p:grpSpPr>
        <p:sp>
          <p:nvSpPr>
            <p:cNvPr id="3" name="Freeform 3"/>
            <p:cNvSpPr/>
            <p:nvPr/>
          </p:nvSpPr>
          <p:spPr>
            <a:xfrm>
              <a:off x="0" y="0"/>
              <a:ext cx="2565293" cy="2872855"/>
            </a:xfrm>
            <a:custGeom>
              <a:avLst/>
              <a:gdLst/>
              <a:ahLst/>
              <a:cxnLst/>
              <a:rect l="l" t="t" r="r" b="b"/>
              <a:pathLst>
                <a:path w="2565293" h="2872855">
                  <a:moveTo>
                    <a:pt x="0" y="0"/>
                  </a:moveTo>
                  <a:lnTo>
                    <a:pt x="2565293" y="0"/>
                  </a:lnTo>
                  <a:lnTo>
                    <a:pt x="2565293" y="2872855"/>
                  </a:lnTo>
                  <a:lnTo>
                    <a:pt x="0" y="2872855"/>
                  </a:lnTo>
                  <a:close/>
                </a:path>
              </a:pathLst>
            </a:custGeom>
            <a:solidFill>
              <a:srgbClr val="A7B83A">
                <a:alpha val="46667"/>
              </a:srgbClr>
            </a:solidFill>
          </p:spPr>
          <p:txBody>
            <a:bodyPr/>
            <a:lstStyle/>
            <a:p>
              <a:endParaRPr lang="en-US"/>
            </a:p>
          </p:txBody>
        </p:sp>
        <p:sp>
          <p:nvSpPr>
            <p:cNvPr id="4" name="TextBox 4"/>
            <p:cNvSpPr txBox="1"/>
            <p:nvPr/>
          </p:nvSpPr>
          <p:spPr>
            <a:xfrm>
              <a:off x="0" y="-47625"/>
              <a:ext cx="2565293" cy="2920480"/>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a:off x="-1837016" y="9258300"/>
            <a:ext cx="22712378" cy="2344455"/>
            <a:chOff x="0" y="0"/>
            <a:chExt cx="7917169" cy="817239"/>
          </a:xfrm>
        </p:grpSpPr>
        <p:sp>
          <p:nvSpPr>
            <p:cNvPr id="6" name="Freeform 6"/>
            <p:cNvSpPr/>
            <p:nvPr/>
          </p:nvSpPr>
          <p:spPr>
            <a:xfrm>
              <a:off x="0" y="0"/>
              <a:ext cx="7917169" cy="817239"/>
            </a:xfrm>
            <a:custGeom>
              <a:avLst/>
              <a:gdLst/>
              <a:ahLst/>
              <a:cxnLst/>
              <a:rect l="l" t="t" r="r" b="b"/>
              <a:pathLst>
                <a:path w="7917169" h="817239">
                  <a:moveTo>
                    <a:pt x="0" y="0"/>
                  </a:moveTo>
                  <a:lnTo>
                    <a:pt x="7917169" y="0"/>
                  </a:lnTo>
                  <a:lnTo>
                    <a:pt x="7917169" y="817239"/>
                  </a:lnTo>
                  <a:lnTo>
                    <a:pt x="0" y="817239"/>
                  </a:lnTo>
                  <a:close/>
                </a:path>
              </a:pathLst>
            </a:custGeom>
            <a:solidFill>
              <a:srgbClr val="1B68A7"/>
            </a:solidFill>
          </p:spPr>
          <p:txBody>
            <a:bodyPr/>
            <a:lstStyle/>
            <a:p>
              <a:endParaRPr lang="en-US"/>
            </a:p>
          </p:txBody>
        </p:sp>
        <p:sp>
          <p:nvSpPr>
            <p:cNvPr id="7" name="TextBox 7"/>
            <p:cNvSpPr txBox="1"/>
            <p:nvPr/>
          </p:nvSpPr>
          <p:spPr>
            <a:xfrm>
              <a:off x="0" y="-47625"/>
              <a:ext cx="7917169" cy="864864"/>
            </a:xfrm>
            <a:prstGeom prst="rect">
              <a:avLst/>
            </a:prstGeom>
          </p:spPr>
          <p:txBody>
            <a:bodyPr lIns="50800" tIns="50800" rIns="50800" bIns="50800" rtlCol="0" anchor="ctr"/>
            <a:lstStyle/>
            <a:p>
              <a:pPr algn="ctr">
                <a:lnSpc>
                  <a:spcPts val="2100"/>
                </a:lnSpc>
              </a:pPr>
              <a:endParaRPr/>
            </a:p>
          </p:txBody>
        </p:sp>
      </p:grpSp>
      <p:sp>
        <p:nvSpPr>
          <p:cNvPr id="8" name="Freeform 8"/>
          <p:cNvSpPr/>
          <p:nvPr/>
        </p:nvSpPr>
        <p:spPr>
          <a:xfrm>
            <a:off x="14199780" y="9369888"/>
            <a:ext cx="3874534" cy="758763"/>
          </a:xfrm>
          <a:custGeom>
            <a:avLst/>
            <a:gdLst/>
            <a:ahLst/>
            <a:cxnLst/>
            <a:rect l="l" t="t" r="r" b="b"/>
            <a:pathLst>
              <a:path w="3874534" h="758763">
                <a:moveTo>
                  <a:pt x="0" y="0"/>
                </a:moveTo>
                <a:lnTo>
                  <a:pt x="3874534" y="0"/>
                </a:lnTo>
                <a:lnTo>
                  <a:pt x="3874534" y="758763"/>
                </a:lnTo>
                <a:lnTo>
                  <a:pt x="0" y="758763"/>
                </a:lnTo>
                <a:lnTo>
                  <a:pt x="0" y="0"/>
                </a:lnTo>
                <a:close/>
              </a:path>
            </a:pathLst>
          </a:custGeom>
          <a:blipFill>
            <a:blip r:embed="rId2"/>
            <a:stretch>
              <a:fillRect/>
            </a:stretch>
          </a:blipFill>
        </p:spPr>
        <p:txBody>
          <a:bodyPr/>
          <a:lstStyle/>
          <a:p>
            <a:endParaRPr lang="en-US"/>
          </a:p>
        </p:txBody>
      </p:sp>
      <p:sp>
        <p:nvSpPr>
          <p:cNvPr id="9" name="Freeform 9"/>
          <p:cNvSpPr/>
          <p:nvPr/>
        </p:nvSpPr>
        <p:spPr>
          <a:xfrm>
            <a:off x="15403936" y="5638222"/>
            <a:ext cx="2366807" cy="2405903"/>
          </a:xfrm>
          <a:custGeom>
            <a:avLst/>
            <a:gdLst/>
            <a:ahLst/>
            <a:cxnLst/>
            <a:rect l="l" t="t" r="r" b="b"/>
            <a:pathLst>
              <a:path w="2366807" h="2405903">
                <a:moveTo>
                  <a:pt x="0" y="0"/>
                </a:moveTo>
                <a:lnTo>
                  <a:pt x="2366807" y="0"/>
                </a:lnTo>
                <a:lnTo>
                  <a:pt x="2366807" y="2405903"/>
                </a:lnTo>
                <a:lnTo>
                  <a:pt x="0" y="2405903"/>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10" name="Freeform 10"/>
          <p:cNvSpPr/>
          <p:nvPr/>
        </p:nvSpPr>
        <p:spPr>
          <a:xfrm>
            <a:off x="15544690" y="2532035"/>
            <a:ext cx="2085298" cy="2085298"/>
          </a:xfrm>
          <a:custGeom>
            <a:avLst/>
            <a:gdLst/>
            <a:ahLst/>
            <a:cxnLst/>
            <a:rect l="l" t="t" r="r" b="b"/>
            <a:pathLst>
              <a:path w="2085298" h="2085298">
                <a:moveTo>
                  <a:pt x="0" y="0"/>
                </a:moveTo>
                <a:lnTo>
                  <a:pt x="2085298" y="0"/>
                </a:lnTo>
                <a:lnTo>
                  <a:pt x="2085298" y="2085298"/>
                </a:lnTo>
                <a:lnTo>
                  <a:pt x="0" y="208529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11" name="TextBox 11"/>
          <p:cNvSpPr txBox="1"/>
          <p:nvPr/>
        </p:nvSpPr>
        <p:spPr>
          <a:xfrm>
            <a:off x="1028700" y="1216335"/>
            <a:ext cx="13389059" cy="1009650"/>
          </a:xfrm>
          <a:prstGeom prst="rect">
            <a:avLst/>
          </a:prstGeom>
        </p:spPr>
        <p:txBody>
          <a:bodyPr lIns="0" tIns="0" rIns="0" bIns="0" rtlCol="0" anchor="t">
            <a:spAutoFit/>
          </a:bodyPr>
          <a:lstStyle/>
          <a:p>
            <a:pPr algn="l">
              <a:lnSpc>
                <a:spcPts val="8399"/>
              </a:lnSpc>
            </a:pPr>
            <a:r>
              <a:rPr lang="en-US" sz="5999" b="1">
                <a:solidFill>
                  <a:srgbClr val="1B68A7"/>
                </a:solidFill>
                <a:latin typeface="Garet Bold"/>
                <a:ea typeface="Garet Bold"/>
                <a:cs typeface="Garet Bold"/>
                <a:sym typeface="Garet Bold"/>
              </a:rPr>
              <a:t>Replacement Housing Resources </a:t>
            </a:r>
          </a:p>
        </p:txBody>
      </p:sp>
      <p:sp>
        <p:nvSpPr>
          <p:cNvPr id="12" name="TextBox 12"/>
          <p:cNvSpPr txBox="1"/>
          <p:nvPr/>
        </p:nvSpPr>
        <p:spPr>
          <a:xfrm>
            <a:off x="1235233" y="2578410"/>
            <a:ext cx="12703101" cy="6256020"/>
          </a:xfrm>
          <a:prstGeom prst="rect">
            <a:avLst/>
          </a:prstGeom>
        </p:spPr>
        <p:txBody>
          <a:bodyPr lIns="0" tIns="0" rIns="0" bIns="0" rtlCol="0" anchor="t">
            <a:spAutoFit/>
          </a:bodyPr>
          <a:lstStyle/>
          <a:p>
            <a:pPr marL="604519" lvl="1" indent="-302260" algn="l">
              <a:lnSpc>
                <a:spcPts val="4199"/>
              </a:lnSpc>
              <a:buFont typeface="Arial"/>
              <a:buChar char="•"/>
            </a:pPr>
            <a:r>
              <a:rPr lang="en-US" sz="2799" dirty="0">
                <a:solidFill>
                  <a:srgbClr val="1B68A7"/>
                </a:solidFill>
                <a:latin typeface="Garet"/>
                <a:ea typeface="Garet"/>
                <a:cs typeface="Garet"/>
                <a:sym typeface="Garet"/>
              </a:rPr>
              <a:t>The report indicates that there is more than sufficient housing available to relocate the tenants at Bell Mobile Park.</a:t>
            </a:r>
          </a:p>
          <a:p>
            <a:pPr marL="604519" lvl="1" indent="-302260" algn="l">
              <a:lnSpc>
                <a:spcPts val="4199"/>
              </a:lnSpc>
              <a:buFont typeface="Arial"/>
              <a:buChar char="•"/>
            </a:pPr>
            <a:r>
              <a:rPr lang="en-US" sz="2799" b="1" dirty="0">
                <a:solidFill>
                  <a:srgbClr val="1B68A7"/>
                </a:solidFill>
                <a:latin typeface="Garet Bold"/>
                <a:ea typeface="Garet Bold"/>
                <a:cs typeface="Garet Bold"/>
                <a:sym typeface="Garet Bold"/>
              </a:rPr>
              <a:t>416 mobile homes currently for sale</a:t>
            </a:r>
            <a:r>
              <a:rPr lang="en-US" sz="2799" dirty="0">
                <a:solidFill>
                  <a:srgbClr val="1B68A7"/>
                </a:solidFill>
                <a:latin typeface="Garet"/>
                <a:ea typeface="Garet"/>
                <a:cs typeface="Garet"/>
                <a:sym typeface="Garet"/>
              </a:rPr>
              <a:t> within parks in a 60-mile radius.</a:t>
            </a:r>
          </a:p>
          <a:p>
            <a:pPr marL="604519" lvl="1" indent="-302260" algn="l">
              <a:lnSpc>
                <a:spcPts val="4199"/>
              </a:lnSpc>
              <a:buFont typeface="Arial"/>
              <a:buChar char="•"/>
            </a:pPr>
            <a:r>
              <a:rPr lang="en-US" sz="2799" dirty="0">
                <a:solidFill>
                  <a:srgbClr val="1B68A7"/>
                </a:solidFill>
                <a:latin typeface="Garet"/>
                <a:ea typeface="Garet"/>
                <a:cs typeface="Garet"/>
                <a:sym typeface="Garet"/>
              </a:rPr>
              <a:t>If comparable mobile homes for sale are not available to the displaced owner-occupant Park residents at the time of displacement, additional replacement housing resources may include:</a:t>
            </a:r>
          </a:p>
          <a:p>
            <a:pPr marL="1209039" lvl="2" indent="-403013" algn="l">
              <a:lnSpc>
                <a:spcPts val="4199"/>
              </a:lnSpc>
              <a:buFont typeface="Arial"/>
              <a:buChar char="⚬"/>
            </a:pPr>
            <a:r>
              <a:rPr lang="en-US" sz="2799" dirty="0">
                <a:solidFill>
                  <a:srgbClr val="1B68A7"/>
                </a:solidFill>
                <a:latin typeface="Garet"/>
                <a:ea typeface="Garet"/>
                <a:cs typeface="Garet"/>
                <a:sym typeface="Garet"/>
              </a:rPr>
              <a:t>Townhomes</a:t>
            </a:r>
          </a:p>
          <a:p>
            <a:pPr marL="1209039" lvl="2" indent="-403013" algn="l">
              <a:lnSpc>
                <a:spcPts val="4199"/>
              </a:lnSpc>
              <a:buFont typeface="Arial"/>
              <a:buChar char="⚬"/>
            </a:pPr>
            <a:r>
              <a:rPr lang="en-US" sz="2799" dirty="0">
                <a:solidFill>
                  <a:srgbClr val="1B68A7"/>
                </a:solidFill>
                <a:latin typeface="Garet"/>
                <a:ea typeface="Garet"/>
                <a:cs typeface="Garet"/>
                <a:sym typeface="Garet"/>
              </a:rPr>
              <a:t>Condos</a:t>
            </a:r>
          </a:p>
          <a:p>
            <a:pPr marL="1209039" lvl="2" indent="-403013" algn="l">
              <a:lnSpc>
                <a:spcPts val="4199"/>
              </a:lnSpc>
              <a:buFont typeface="Arial"/>
              <a:buChar char="⚬"/>
            </a:pPr>
            <a:r>
              <a:rPr lang="en-US" sz="2799" dirty="0">
                <a:solidFill>
                  <a:srgbClr val="1B68A7"/>
                </a:solidFill>
                <a:latin typeface="Garet"/>
                <a:ea typeface="Garet"/>
                <a:cs typeface="Garet"/>
                <a:sym typeface="Garet"/>
              </a:rPr>
              <a:t>Multi-family residences</a:t>
            </a:r>
          </a:p>
          <a:p>
            <a:pPr marL="1209039" lvl="2" indent="-403013" algn="l">
              <a:lnSpc>
                <a:spcPts val="4199"/>
              </a:lnSpc>
              <a:buFont typeface="Arial"/>
              <a:buChar char="⚬"/>
            </a:pPr>
            <a:r>
              <a:rPr lang="en-US" sz="2799" dirty="0">
                <a:solidFill>
                  <a:srgbClr val="1B68A7"/>
                </a:solidFill>
                <a:latin typeface="Garet"/>
                <a:ea typeface="Garet"/>
                <a:cs typeface="Garet"/>
                <a:sym typeface="Garet"/>
              </a:rPr>
              <a:t>Single-family residences</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610241" y="-2906051"/>
            <a:ext cx="5585299" cy="12275939"/>
          </a:xfrm>
          <a:custGeom>
            <a:avLst/>
            <a:gdLst/>
            <a:ahLst/>
            <a:cxnLst/>
            <a:rect l="l" t="t" r="r" b="b"/>
            <a:pathLst>
              <a:path w="5585299" h="12275939">
                <a:moveTo>
                  <a:pt x="0" y="0"/>
                </a:moveTo>
                <a:lnTo>
                  <a:pt x="5585299" y="0"/>
                </a:lnTo>
                <a:lnTo>
                  <a:pt x="5585299" y="12275939"/>
                </a:lnTo>
                <a:lnTo>
                  <a:pt x="0" y="12275939"/>
                </a:lnTo>
                <a:lnTo>
                  <a:pt x="0" y="0"/>
                </a:lnTo>
                <a:close/>
              </a:path>
            </a:pathLst>
          </a:custGeom>
          <a:blipFill>
            <a:blip r:embed="rId2"/>
            <a:stretch>
              <a:fillRect r="-119790"/>
            </a:stretch>
          </a:blipFill>
        </p:spPr>
        <p:txBody>
          <a:bodyPr/>
          <a:lstStyle/>
          <a:p>
            <a:endParaRPr lang="en-US"/>
          </a:p>
        </p:txBody>
      </p:sp>
      <p:grpSp>
        <p:nvGrpSpPr>
          <p:cNvPr id="3" name="Group 3"/>
          <p:cNvGrpSpPr/>
          <p:nvPr/>
        </p:nvGrpSpPr>
        <p:grpSpPr>
          <a:xfrm>
            <a:off x="-1837016" y="9258300"/>
            <a:ext cx="22712378" cy="2344455"/>
            <a:chOff x="0" y="0"/>
            <a:chExt cx="7917169" cy="817239"/>
          </a:xfrm>
        </p:grpSpPr>
        <p:sp>
          <p:nvSpPr>
            <p:cNvPr id="4" name="Freeform 4"/>
            <p:cNvSpPr/>
            <p:nvPr/>
          </p:nvSpPr>
          <p:spPr>
            <a:xfrm>
              <a:off x="0" y="0"/>
              <a:ext cx="7917169" cy="817239"/>
            </a:xfrm>
            <a:custGeom>
              <a:avLst/>
              <a:gdLst/>
              <a:ahLst/>
              <a:cxnLst/>
              <a:rect l="l" t="t" r="r" b="b"/>
              <a:pathLst>
                <a:path w="7917169" h="817239">
                  <a:moveTo>
                    <a:pt x="0" y="0"/>
                  </a:moveTo>
                  <a:lnTo>
                    <a:pt x="7917169" y="0"/>
                  </a:lnTo>
                  <a:lnTo>
                    <a:pt x="7917169" y="817239"/>
                  </a:lnTo>
                  <a:lnTo>
                    <a:pt x="0" y="817239"/>
                  </a:lnTo>
                  <a:close/>
                </a:path>
              </a:pathLst>
            </a:custGeom>
            <a:solidFill>
              <a:srgbClr val="1B68A7"/>
            </a:solidFill>
          </p:spPr>
          <p:txBody>
            <a:bodyPr/>
            <a:lstStyle/>
            <a:p>
              <a:endParaRPr lang="en-US"/>
            </a:p>
          </p:txBody>
        </p:sp>
        <p:sp>
          <p:nvSpPr>
            <p:cNvPr id="5" name="TextBox 5"/>
            <p:cNvSpPr txBox="1"/>
            <p:nvPr/>
          </p:nvSpPr>
          <p:spPr>
            <a:xfrm>
              <a:off x="0" y="-47625"/>
              <a:ext cx="7917169" cy="864864"/>
            </a:xfrm>
            <a:prstGeom prst="rect">
              <a:avLst/>
            </a:prstGeom>
          </p:spPr>
          <p:txBody>
            <a:bodyPr lIns="50800" tIns="50800" rIns="50800" bIns="50800" rtlCol="0" anchor="ctr"/>
            <a:lstStyle/>
            <a:p>
              <a:pPr algn="ctr">
                <a:lnSpc>
                  <a:spcPts val="2100"/>
                </a:lnSpc>
              </a:pPr>
              <a:endParaRPr/>
            </a:p>
          </p:txBody>
        </p:sp>
      </p:grpSp>
      <p:sp>
        <p:nvSpPr>
          <p:cNvPr id="6" name="Freeform 6"/>
          <p:cNvSpPr/>
          <p:nvPr/>
        </p:nvSpPr>
        <p:spPr>
          <a:xfrm>
            <a:off x="14199780" y="9369888"/>
            <a:ext cx="3874534" cy="758763"/>
          </a:xfrm>
          <a:custGeom>
            <a:avLst/>
            <a:gdLst/>
            <a:ahLst/>
            <a:cxnLst/>
            <a:rect l="l" t="t" r="r" b="b"/>
            <a:pathLst>
              <a:path w="3874534" h="758763">
                <a:moveTo>
                  <a:pt x="0" y="0"/>
                </a:moveTo>
                <a:lnTo>
                  <a:pt x="3874534" y="0"/>
                </a:lnTo>
                <a:lnTo>
                  <a:pt x="3874534" y="758763"/>
                </a:lnTo>
                <a:lnTo>
                  <a:pt x="0" y="758763"/>
                </a:lnTo>
                <a:lnTo>
                  <a:pt x="0" y="0"/>
                </a:lnTo>
                <a:close/>
              </a:path>
            </a:pathLst>
          </a:custGeom>
          <a:blipFill>
            <a:blip r:embed="rId3"/>
            <a:stretch>
              <a:fillRect/>
            </a:stretch>
          </a:blipFill>
        </p:spPr>
        <p:txBody>
          <a:bodyPr/>
          <a:lstStyle/>
          <a:p>
            <a:endParaRPr lang="en-US"/>
          </a:p>
        </p:txBody>
      </p:sp>
      <p:sp>
        <p:nvSpPr>
          <p:cNvPr id="7" name="TextBox 7"/>
          <p:cNvSpPr txBox="1"/>
          <p:nvPr/>
        </p:nvSpPr>
        <p:spPr>
          <a:xfrm>
            <a:off x="6067781" y="3155718"/>
            <a:ext cx="11477494" cy="6177332"/>
          </a:xfrm>
          <a:prstGeom prst="rect">
            <a:avLst/>
          </a:prstGeom>
        </p:spPr>
        <p:txBody>
          <a:bodyPr lIns="0" tIns="0" rIns="0" bIns="0" rtlCol="0" anchor="t">
            <a:spAutoFit/>
          </a:bodyPr>
          <a:lstStyle/>
          <a:p>
            <a:pPr marL="626111" lvl="1" indent="-313055" algn="l">
              <a:lnSpc>
                <a:spcPts val="4350"/>
              </a:lnSpc>
              <a:buFont typeface="Arial"/>
              <a:buChar char="•"/>
            </a:pPr>
            <a:r>
              <a:rPr lang="en-US" sz="2900" dirty="0">
                <a:solidFill>
                  <a:srgbClr val="1B68A7"/>
                </a:solidFill>
                <a:latin typeface="Garet"/>
                <a:ea typeface="Garet"/>
                <a:cs typeface="Garet"/>
                <a:sym typeface="Garet"/>
              </a:rPr>
              <a:t>Continue Appraisals and Interviews during 2026 for both Bell Mobile Park and Florence Village Mobile</a:t>
            </a:r>
          </a:p>
          <a:p>
            <a:pPr marL="1083311" lvl="2" indent="-313055">
              <a:lnSpc>
                <a:spcPts val="4350"/>
              </a:lnSpc>
              <a:buFont typeface="Arial"/>
              <a:buChar char="•"/>
            </a:pPr>
            <a:r>
              <a:rPr lang="en-US" sz="2900" dirty="0">
                <a:solidFill>
                  <a:srgbClr val="1B68A7"/>
                </a:solidFill>
                <a:latin typeface="Garet"/>
                <a:ea typeface="Garet"/>
                <a:cs typeface="Garet"/>
                <a:sym typeface="Garet"/>
              </a:rPr>
              <a:t>Only 50% participation to date</a:t>
            </a:r>
          </a:p>
          <a:p>
            <a:pPr marL="626111" lvl="1" indent="-313055" algn="l">
              <a:lnSpc>
                <a:spcPts val="4350"/>
              </a:lnSpc>
              <a:buFont typeface="Arial"/>
              <a:buChar char="•"/>
            </a:pPr>
            <a:r>
              <a:rPr lang="en-US" sz="2900" dirty="0">
                <a:solidFill>
                  <a:srgbClr val="1B68A7"/>
                </a:solidFill>
                <a:latin typeface="Garet"/>
                <a:ea typeface="Garet"/>
                <a:cs typeface="Garet"/>
                <a:sym typeface="Garet"/>
              </a:rPr>
              <a:t>Prepare Relocation Plan and Impact Report w/Financial Assistance packages </a:t>
            </a:r>
          </a:p>
          <a:p>
            <a:pPr marL="626111" lvl="1" indent="-313055" algn="l">
              <a:lnSpc>
                <a:spcPts val="4350"/>
              </a:lnSpc>
              <a:buFont typeface="Arial"/>
              <a:buChar char="•"/>
            </a:pPr>
            <a:r>
              <a:rPr lang="en-US" sz="2900" dirty="0">
                <a:solidFill>
                  <a:srgbClr val="1B68A7"/>
                </a:solidFill>
                <a:latin typeface="Garet"/>
                <a:ea typeface="Garet"/>
                <a:cs typeface="Garet"/>
                <a:sym typeface="Garet"/>
              </a:rPr>
              <a:t>City Council Vote on Impact Report </a:t>
            </a:r>
          </a:p>
          <a:p>
            <a:pPr marL="626111" lvl="1" indent="-313055" algn="l">
              <a:lnSpc>
                <a:spcPts val="4350"/>
              </a:lnSpc>
              <a:buFont typeface="Arial"/>
              <a:buChar char="•"/>
            </a:pPr>
            <a:r>
              <a:rPr lang="en-US" sz="2900" dirty="0">
                <a:solidFill>
                  <a:srgbClr val="1B68A7"/>
                </a:solidFill>
                <a:latin typeface="Garet"/>
                <a:ea typeface="Garet"/>
                <a:cs typeface="Garet"/>
                <a:sym typeface="Garet"/>
              </a:rPr>
              <a:t>Issuance of 6-month notice to vacate</a:t>
            </a:r>
          </a:p>
          <a:p>
            <a:pPr marL="626111" lvl="1" indent="-313055" algn="l">
              <a:lnSpc>
                <a:spcPts val="4350"/>
              </a:lnSpc>
              <a:buFont typeface="Arial"/>
              <a:buChar char="•"/>
            </a:pPr>
            <a:r>
              <a:rPr lang="en-US" sz="2900" dirty="0">
                <a:solidFill>
                  <a:srgbClr val="1B68A7"/>
                </a:solidFill>
                <a:latin typeface="Garet"/>
                <a:ea typeface="Garet"/>
                <a:cs typeface="Garet"/>
                <a:sym typeface="Garet"/>
              </a:rPr>
              <a:t>Relocation Benefits and Financial assistance packages distributed to residents</a:t>
            </a:r>
          </a:p>
          <a:p>
            <a:pPr marL="626111" lvl="1" indent="-313055" algn="l">
              <a:lnSpc>
                <a:spcPts val="4350"/>
              </a:lnSpc>
              <a:buFont typeface="Arial"/>
              <a:buChar char="•"/>
            </a:pPr>
            <a:r>
              <a:rPr lang="en-US" sz="2900" dirty="0">
                <a:solidFill>
                  <a:srgbClr val="1B68A7"/>
                </a:solidFill>
                <a:latin typeface="Garet"/>
                <a:ea typeface="Garet"/>
                <a:cs typeface="Garet"/>
                <a:sym typeface="Garet"/>
              </a:rPr>
              <a:t>If sale approved, Future Development Discussion: new housing with designated low-income and senior housing</a:t>
            </a:r>
          </a:p>
        </p:txBody>
      </p:sp>
      <p:sp>
        <p:nvSpPr>
          <p:cNvPr id="8" name="TextBox 8"/>
          <p:cNvSpPr txBox="1"/>
          <p:nvPr/>
        </p:nvSpPr>
        <p:spPr>
          <a:xfrm>
            <a:off x="6067781" y="1771194"/>
            <a:ext cx="7671929" cy="1088760"/>
          </a:xfrm>
          <a:prstGeom prst="rect">
            <a:avLst/>
          </a:prstGeom>
        </p:spPr>
        <p:txBody>
          <a:bodyPr lIns="0" tIns="0" rIns="0" bIns="0" rtlCol="0" anchor="t">
            <a:spAutoFit/>
          </a:bodyPr>
          <a:lstStyle/>
          <a:p>
            <a:pPr algn="l">
              <a:lnSpc>
                <a:spcPts val="9379"/>
              </a:lnSpc>
            </a:pPr>
            <a:r>
              <a:rPr lang="en-US" sz="4800" b="1" dirty="0">
                <a:solidFill>
                  <a:srgbClr val="1B68A7"/>
                </a:solidFill>
                <a:latin typeface="Garet Bold"/>
                <a:ea typeface="Garet Bold"/>
                <a:cs typeface="Garet Bold"/>
                <a:sym typeface="Garet Bold"/>
              </a:rPr>
              <a:t>What’s Next?</a:t>
            </a:r>
          </a:p>
        </p:txBody>
      </p:sp>
      <p:sp>
        <p:nvSpPr>
          <p:cNvPr id="9" name="AutoShape 9"/>
          <p:cNvSpPr/>
          <p:nvPr/>
        </p:nvSpPr>
        <p:spPr>
          <a:xfrm>
            <a:off x="4975058" y="0"/>
            <a:ext cx="0" cy="10287000"/>
          </a:xfrm>
          <a:prstGeom prst="line">
            <a:avLst/>
          </a:prstGeom>
          <a:ln w="209550" cap="flat">
            <a:solidFill>
              <a:srgbClr val="1B68A7"/>
            </a:solidFill>
            <a:prstDash val="solid"/>
            <a:headEnd type="none" w="sm" len="sm"/>
            <a:tailEnd type="none" w="sm" len="sm"/>
          </a:ln>
        </p:spPr>
        <p:txBody>
          <a:bodyPr/>
          <a:lstStyle/>
          <a:p>
            <a:endParaRPr 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alphaModFix amt="74000"/>
            </a:blip>
            <a:stretch>
              <a:fillRect t="-9259" b="-9259"/>
            </a:stretch>
          </a:blipFill>
        </p:spPr>
        <p:txBody>
          <a:bodyPr/>
          <a:lstStyle/>
          <a:p>
            <a:endParaRPr lang="en-US"/>
          </a:p>
        </p:txBody>
      </p:sp>
      <p:grpSp>
        <p:nvGrpSpPr>
          <p:cNvPr id="3" name="Group 3"/>
          <p:cNvGrpSpPr/>
          <p:nvPr/>
        </p:nvGrpSpPr>
        <p:grpSpPr>
          <a:xfrm>
            <a:off x="-1837016" y="9258300"/>
            <a:ext cx="22712378" cy="2344455"/>
            <a:chOff x="0" y="0"/>
            <a:chExt cx="7917169" cy="817239"/>
          </a:xfrm>
        </p:grpSpPr>
        <p:sp>
          <p:nvSpPr>
            <p:cNvPr id="4" name="Freeform 4"/>
            <p:cNvSpPr/>
            <p:nvPr/>
          </p:nvSpPr>
          <p:spPr>
            <a:xfrm>
              <a:off x="0" y="0"/>
              <a:ext cx="7917169" cy="817239"/>
            </a:xfrm>
            <a:custGeom>
              <a:avLst/>
              <a:gdLst/>
              <a:ahLst/>
              <a:cxnLst/>
              <a:rect l="l" t="t" r="r" b="b"/>
              <a:pathLst>
                <a:path w="7917169" h="817239">
                  <a:moveTo>
                    <a:pt x="0" y="0"/>
                  </a:moveTo>
                  <a:lnTo>
                    <a:pt x="7917169" y="0"/>
                  </a:lnTo>
                  <a:lnTo>
                    <a:pt x="7917169" y="817239"/>
                  </a:lnTo>
                  <a:lnTo>
                    <a:pt x="0" y="817239"/>
                  </a:lnTo>
                  <a:close/>
                </a:path>
              </a:pathLst>
            </a:custGeom>
            <a:solidFill>
              <a:srgbClr val="1B68A7"/>
            </a:solidFill>
          </p:spPr>
          <p:txBody>
            <a:bodyPr/>
            <a:lstStyle/>
            <a:p>
              <a:endParaRPr lang="en-US"/>
            </a:p>
          </p:txBody>
        </p:sp>
        <p:sp>
          <p:nvSpPr>
            <p:cNvPr id="5" name="TextBox 5"/>
            <p:cNvSpPr txBox="1"/>
            <p:nvPr/>
          </p:nvSpPr>
          <p:spPr>
            <a:xfrm>
              <a:off x="0" y="-47625"/>
              <a:ext cx="7917169" cy="864864"/>
            </a:xfrm>
            <a:prstGeom prst="rect">
              <a:avLst/>
            </a:prstGeom>
          </p:spPr>
          <p:txBody>
            <a:bodyPr lIns="50800" tIns="50800" rIns="50800" bIns="50800" rtlCol="0" anchor="ctr"/>
            <a:lstStyle/>
            <a:p>
              <a:pPr algn="ctr">
                <a:lnSpc>
                  <a:spcPts val="2100"/>
                </a:lnSpc>
              </a:pPr>
              <a:endParaRPr/>
            </a:p>
          </p:txBody>
        </p:sp>
      </p:grpSp>
      <p:grpSp>
        <p:nvGrpSpPr>
          <p:cNvPr id="6" name="Group 6"/>
          <p:cNvGrpSpPr/>
          <p:nvPr/>
        </p:nvGrpSpPr>
        <p:grpSpPr>
          <a:xfrm>
            <a:off x="-1837016" y="2507387"/>
            <a:ext cx="21811449" cy="5272225"/>
            <a:chOff x="0" y="0"/>
            <a:chExt cx="5744579" cy="1388570"/>
          </a:xfrm>
        </p:grpSpPr>
        <p:sp>
          <p:nvSpPr>
            <p:cNvPr id="7" name="Freeform 7"/>
            <p:cNvSpPr/>
            <p:nvPr/>
          </p:nvSpPr>
          <p:spPr>
            <a:xfrm>
              <a:off x="0" y="0"/>
              <a:ext cx="5744579" cy="1388570"/>
            </a:xfrm>
            <a:custGeom>
              <a:avLst/>
              <a:gdLst/>
              <a:ahLst/>
              <a:cxnLst/>
              <a:rect l="l" t="t" r="r" b="b"/>
              <a:pathLst>
                <a:path w="5744579" h="1388570">
                  <a:moveTo>
                    <a:pt x="0" y="0"/>
                  </a:moveTo>
                  <a:lnTo>
                    <a:pt x="5744579" y="0"/>
                  </a:lnTo>
                  <a:lnTo>
                    <a:pt x="5744579" y="1388570"/>
                  </a:lnTo>
                  <a:lnTo>
                    <a:pt x="0" y="1388570"/>
                  </a:lnTo>
                  <a:close/>
                </a:path>
              </a:pathLst>
            </a:custGeom>
            <a:solidFill>
              <a:srgbClr val="FFFFFF">
                <a:alpha val="95686"/>
              </a:srgbClr>
            </a:solidFill>
          </p:spPr>
          <p:txBody>
            <a:bodyPr/>
            <a:lstStyle/>
            <a:p>
              <a:endParaRPr lang="en-US"/>
            </a:p>
          </p:txBody>
        </p:sp>
        <p:sp>
          <p:nvSpPr>
            <p:cNvPr id="8" name="TextBox 8"/>
            <p:cNvSpPr txBox="1"/>
            <p:nvPr/>
          </p:nvSpPr>
          <p:spPr>
            <a:xfrm>
              <a:off x="0" y="-47625"/>
              <a:ext cx="5744579" cy="1436195"/>
            </a:xfrm>
            <a:prstGeom prst="rect">
              <a:avLst/>
            </a:prstGeom>
          </p:spPr>
          <p:txBody>
            <a:bodyPr lIns="50800" tIns="50800" rIns="50800" bIns="50800" rtlCol="0" anchor="ctr"/>
            <a:lstStyle/>
            <a:p>
              <a:pPr algn="ctr">
                <a:lnSpc>
                  <a:spcPts val="2100"/>
                </a:lnSpc>
              </a:pPr>
              <a:endParaRPr/>
            </a:p>
          </p:txBody>
        </p:sp>
      </p:grpSp>
      <p:sp>
        <p:nvSpPr>
          <p:cNvPr id="9" name="Freeform 9"/>
          <p:cNvSpPr/>
          <p:nvPr/>
        </p:nvSpPr>
        <p:spPr>
          <a:xfrm>
            <a:off x="14199780" y="9369888"/>
            <a:ext cx="3874534" cy="758763"/>
          </a:xfrm>
          <a:custGeom>
            <a:avLst/>
            <a:gdLst/>
            <a:ahLst/>
            <a:cxnLst/>
            <a:rect l="l" t="t" r="r" b="b"/>
            <a:pathLst>
              <a:path w="3874534" h="758763">
                <a:moveTo>
                  <a:pt x="0" y="0"/>
                </a:moveTo>
                <a:lnTo>
                  <a:pt x="3874534" y="0"/>
                </a:lnTo>
                <a:lnTo>
                  <a:pt x="3874534" y="758763"/>
                </a:lnTo>
                <a:lnTo>
                  <a:pt x="0" y="758763"/>
                </a:lnTo>
                <a:lnTo>
                  <a:pt x="0" y="0"/>
                </a:lnTo>
                <a:close/>
              </a:path>
            </a:pathLst>
          </a:custGeom>
          <a:blipFill>
            <a:blip r:embed="rId3"/>
            <a:stretch>
              <a:fillRect/>
            </a:stretch>
          </a:blipFill>
        </p:spPr>
        <p:txBody>
          <a:bodyPr/>
          <a:lstStyle/>
          <a:p>
            <a:endParaRPr lang="en-US"/>
          </a:p>
        </p:txBody>
      </p:sp>
      <p:sp>
        <p:nvSpPr>
          <p:cNvPr id="10" name="Freeform 10"/>
          <p:cNvSpPr/>
          <p:nvPr/>
        </p:nvSpPr>
        <p:spPr>
          <a:xfrm>
            <a:off x="4277153" y="3418100"/>
            <a:ext cx="9733695" cy="1725400"/>
          </a:xfrm>
          <a:custGeom>
            <a:avLst/>
            <a:gdLst/>
            <a:ahLst/>
            <a:cxnLst/>
            <a:rect l="l" t="t" r="r" b="b"/>
            <a:pathLst>
              <a:path w="9733695" h="1725400">
                <a:moveTo>
                  <a:pt x="0" y="0"/>
                </a:moveTo>
                <a:lnTo>
                  <a:pt x="9733694" y="0"/>
                </a:lnTo>
                <a:lnTo>
                  <a:pt x="9733694" y="1725400"/>
                </a:lnTo>
                <a:lnTo>
                  <a:pt x="0" y="1725400"/>
                </a:lnTo>
                <a:lnTo>
                  <a:pt x="0" y="0"/>
                </a:lnTo>
                <a:close/>
              </a:path>
            </a:pathLst>
          </a:custGeom>
          <a:blipFill>
            <a:blip r:embed="rId4"/>
            <a:stretch>
              <a:fillRect/>
            </a:stretch>
          </a:blipFill>
        </p:spPr>
        <p:txBody>
          <a:bodyPr/>
          <a:lstStyle/>
          <a:p>
            <a:endParaRPr lang="en-US"/>
          </a:p>
        </p:txBody>
      </p:sp>
      <p:sp>
        <p:nvSpPr>
          <p:cNvPr id="11" name="TextBox 11"/>
          <p:cNvSpPr txBox="1"/>
          <p:nvPr/>
        </p:nvSpPr>
        <p:spPr>
          <a:xfrm>
            <a:off x="2833117" y="5172882"/>
            <a:ext cx="12621766" cy="1807230"/>
          </a:xfrm>
          <a:prstGeom prst="rect">
            <a:avLst/>
          </a:prstGeom>
        </p:spPr>
        <p:txBody>
          <a:bodyPr lIns="0" tIns="0" rIns="0" bIns="0" rtlCol="0" anchor="t">
            <a:spAutoFit/>
          </a:bodyPr>
          <a:lstStyle/>
          <a:p>
            <a:pPr algn="ctr">
              <a:lnSpc>
                <a:spcPts val="14838"/>
              </a:lnSpc>
            </a:pPr>
            <a:r>
              <a:rPr lang="en-US" sz="10599">
                <a:solidFill>
                  <a:srgbClr val="1B68A7"/>
                </a:solidFill>
                <a:latin typeface="Garet"/>
                <a:ea typeface="Garet"/>
                <a:cs typeface="Garet"/>
                <a:sym typeface="Garet"/>
              </a:rPr>
              <a:t>Questions?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1817761" y="-774757"/>
            <a:ext cx="6470239" cy="10287000"/>
            <a:chOff x="0" y="0"/>
            <a:chExt cx="1002409" cy="1593725"/>
          </a:xfrm>
        </p:grpSpPr>
        <p:sp>
          <p:nvSpPr>
            <p:cNvPr id="3" name="Freeform 3"/>
            <p:cNvSpPr/>
            <p:nvPr/>
          </p:nvSpPr>
          <p:spPr>
            <a:xfrm>
              <a:off x="0" y="0"/>
              <a:ext cx="1002409" cy="1593725"/>
            </a:xfrm>
            <a:custGeom>
              <a:avLst/>
              <a:gdLst/>
              <a:ahLst/>
              <a:cxnLst/>
              <a:rect l="l" t="t" r="r" b="b"/>
              <a:pathLst>
                <a:path w="1002409" h="1593725">
                  <a:moveTo>
                    <a:pt x="0" y="0"/>
                  </a:moveTo>
                  <a:lnTo>
                    <a:pt x="1002409" y="0"/>
                  </a:lnTo>
                  <a:lnTo>
                    <a:pt x="1002409" y="1593725"/>
                  </a:lnTo>
                  <a:lnTo>
                    <a:pt x="0" y="1593725"/>
                  </a:lnTo>
                  <a:close/>
                </a:path>
              </a:pathLst>
            </a:custGeom>
            <a:blipFill>
              <a:blip r:embed="rId2"/>
              <a:stretch>
                <a:fillRect l="-69459" r="-69459"/>
              </a:stretch>
            </a:blipFill>
          </p:spPr>
          <p:txBody>
            <a:bodyPr/>
            <a:lstStyle/>
            <a:p>
              <a:endParaRPr lang="en-US"/>
            </a:p>
          </p:txBody>
        </p:sp>
      </p:grpSp>
      <p:sp>
        <p:nvSpPr>
          <p:cNvPr id="4" name="AutoShape 4"/>
          <p:cNvSpPr/>
          <p:nvPr/>
        </p:nvSpPr>
        <p:spPr>
          <a:xfrm>
            <a:off x="11817761" y="-158349"/>
            <a:ext cx="0" cy="10287000"/>
          </a:xfrm>
          <a:prstGeom prst="line">
            <a:avLst/>
          </a:prstGeom>
          <a:ln w="209550" cap="flat">
            <a:solidFill>
              <a:srgbClr val="1B68A7"/>
            </a:solidFill>
            <a:prstDash val="solid"/>
            <a:headEnd type="none" w="sm" len="sm"/>
            <a:tailEnd type="none" w="sm" len="sm"/>
          </a:ln>
        </p:spPr>
        <p:txBody>
          <a:bodyPr/>
          <a:lstStyle/>
          <a:p>
            <a:endParaRPr lang="en-US"/>
          </a:p>
        </p:txBody>
      </p:sp>
      <p:grpSp>
        <p:nvGrpSpPr>
          <p:cNvPr id="5" name="Group 5"/>
          <p:cNvGrpSpPr/>
          <p:nvPr/>
        </p:nvGrpSpPr>
        <p:grpSpPr>
          <a:xfrm>
            <a:off x="-1837016" y="9258300"/>
            <a:ext cx="22712378" cy="2344455"/>
            <a:chOff x="0" y="0"/>
            <a:chExt cx="7917169" cy="817239"/>
          </a:xfrm>
        </p:grpSpPr>
        <p:sp>
          <p:nvSpPr>
            <p:cNvPr id="6" name="Freeform 6"/>
            <p:cNvSpPr/>
            <p:nvPr/>
          </p:nvSpPr>
          <p:spPr>
            <a:xfrm>
              <a:off x="0" y="0"/>
              <a:ext cx="7917169" cy="817239"/>
            </a:xfrm>
            <a:custGeom>
              <a:avLst/>
              <a:gdLst/>
              <a:ahLst/>
              <a:cxnLst/>
              <a:rect l="l" t="t" r="r" b="b"/>
              <a:pathLst>
                <a:path w="7917169" h="817239">
                  <a:moveTo>
                    <a:pt x="0" y="0"/>
                  </a:moveTo>
                  <a:lnTo>
                    <a:pt x="7917169" y="0"/>
                  </a:lnTo>
                  <a:lnTo>
                    <a:pt x="7917169" y="817239"/>
                  </a:lnTo>
                  <a:lnTo>
                    <a:pt x="0" y="817239"/>
                  </a:lnTo>
                  <a:close/>
                </a:path>
              </a:pathLst>
            </a:custGeom>
            <a:solidFill>
              <a:srgbClr val="1B68A7"/>
            </a:solidFill>
          </p:spPr>
          <p:txBody>
            <a:bodyPr/>
            <a:lstStyle/>
            <a:p>
              <a:endParaRPr lang="en-US"/>
            </a:p>
          </p:txBody>
        </p:sp>
        <p:sp>
          <p:nvSpPr>
            <p:cNvPr id="7" name="TextBox 7"/>
            <p:cNvSpPr txBox="1"/>
            <p:nvPr/>
          </p:nvSpPr>
          <p:spPr>
            <a:xfrm>
              <a:off x="0" y="-47625"/>
              <a:ext cx="7917169" cy="864864"/>
            </a:xfrm>
            <a:prstGeom prst="rect">
              <a:avLst/>
            </a:prstGeom>
          </p:spPr>
          <p:txBody>
            <a:bodyPr lIns="50800" tIns="50800" rIns="50800" bIns="50800" rtlCol="0" anchor="ctr"/>
            <a:lstStyle/>
            <a:p>
              <a:pPr algn="ctr">
                <a:lnSpc>
                  <a:spcPts val="2100"/>
                </a:lnSpc>
              </a:pPr>
              <a:endParaRPr/>
            </a:p>
          </p:txBody>
        </p:sp>
      </p:grpSp>
      <p:sp>
        <p:nvSpPr>
          <p:cNvPr id="8" name="Freeform 8"/>
          <p:cNvSpPr/>
          <p:nvPr/>
        </p:nvSpPr>
        <p:spPr>
          <a:xfrm>
            <a:off x="14199780" y="9369888"/>
            <a:ext cx="3874534" cy="758763"/>
          </a:xfrm>
          <a:custGeom>
            <a:avLst/>
            <a:gdLst/>
            <a:ahLst/>
            <a:cxnLst/>
            <a:rect l="l" t="t" r="r" b="b"/>
            <a:pathLst>
              <a:path w="3874534" h="758763">
                <a:moveTo>
                  <a:pt x="0" y="0"/>
                </a:moveTo>
                <a:lnTo>
                  <a:pt x="3874534" y="0"/>
                </a:lnTo>
                <a:lnTo>
                  <a:pt x="3874534" y="758763"/>
                </a:lnTo>
                <a:lnTo>
                  <a:pt x="0" y="758763"/>
                </a:lnTo>
                <a:lnTo>
                  <a:pt x="0" y="0"/>
                </a:lnTo>
                <a:close/>
              </a:path>
            </a:pathLst>
          </a:custGeom>
          <a:blipFill>
            <a:blip r:embed="rId3"/>
            <a:stretch>
              <a:fillRect/>
            </a:stretch>
          </a:blipFill>
        </p:spPr>
        <p:txBody>
          <a:bodyPr/>
          <a:lstStyle/>
          <a:p>
            <a:endParaRPr lang="en-US"/>
          </a:p>
        </p:txBody>
      </p:sp>
      <p:sp>
        <p:nvSpPr>
          <p:cNvPr id="9" name="TextBox 9"/>
          <p:cNvSpPr txBox="1"/>
          <p:nvPr/>
        </p:nvSpPr>
        <p:spPr>
          <a:xfrm>
            <a:off x="1028700" y="1701153"/>
            <a:ext cx="8490473" cy="2263776"/>
          </a:xfrm>
          <a:prstGeom prst="rect">
            <a:avLst/>
          </a:prstGeom>
        </p:spPr>
        <p:txBody>
          <a:bodyPr lIns="0" tIns="0" rIns="0" bIns="0" rtlCol="0" anchor="t">
            <a:spAutoFit/>
          </a:bodyPr>
          <a:lstStyle/>
          <a:p>
            <a:pPr algn="l">
              <a:lnSpc>
                <a:spcPts val="9099"/>
              </a:lnSpc>
            </a:pPr>
            <a:r>
              <a:rPr lang="en-US" sz="6499" b="1">
                <a:solidFill>
                  <a:srgbClr val="1B68A7"/>
                </a:solidFill>
                <a:latin typeface="Garet Bold"/>
                <a:ea typeface="Garet Bold"/>
                <a:cs typeface="Garet Bold"/>
                <a:sym typeface="Garet Bold"/>
              </a:rPr>
              <a:t>Presentation </a:t>
            </a:r>
          </a:p>
          <a:p>
            <a:pPr algn="l">
              <a:lnSpc>
                <a:spcPts val="9099"/>
              </a:lnSpc>
            </a:pPr>
            <a:r>
              <a:rPr lang="en-US" sz="6499" b="1">
                <a:solidFill>
                  <a:srgbClr val="1B68A7"/>
                </a:solidFill>
                <a:latin typeface="Garet Bold"/>
                <a:ea typeface="Garet Bold"/>
                <a:cs typeface="Garet Bold"/>
                <a:sym typeface="Garet Bold"/>
              </a:rPr>
              <a:t>Overview</a:t>
            </a:r>
          </a:p>
        </p:txBody>
      </p:sp>
      <p:sp>
        <p:nvSpPr>
          <p:cNvPr id="10" name="TextBox 10"/>
          <p:cNvSpPr txBox="1"/>
          <p:nvPr/>
        </p:nvSpPr>
        <p:spPr>
          <a:xfrm>
            <a:off x="1466565" y="4432164"/>
            <a:ext cx="8526071" cy="4283224"/>
          </a:xfrm>
          <a:prstGeom prst="rect">
            <a:avLst/>
          </a:prstGeom>
        </p:spPr>
        <p:txBody>
          <a:bodyPr lIns="0" tIns="0" rIns="0" bIns="0" rtlCol="0" anchor="t">
            <a:spAutoFit/>
          </a:bodyPr>
          <a:lstStyle/>
          <a:p>
            <a:pPr marL="863599" lvl="1" indent="-431800" algn="l">
              <a:lnSpc>
                <a:spcPts val="5599"/>
              </a:lnSpc>
              <a:buFont typeface="Arial"/>
              <a:buChar char="•"/>
            </a:pPr>
            <a:r>
              <a:rPr lang="en-US" sz="3999" dirty="0">
                <a:solidFill>
                  <a:srgbClr val="1B68A7"/>
                </a:solidFill>
                <a:latin typeface="Garet"/>
                <a:ea typeface="Garet"/>
                <a:cs typeface="Garet"/>
                <a:sym typeface="Garet"/>
              </a:rPr>
              <a:t>Timeline</a:t>
            </a:r>
          </a:p>
          <a:p>
            <a:pPr marL="863599" lvl="1" indent="-431800" algn="l">
              <a:lnSpc>
                <a:spcPts val="5599"/>
              </a:lnSpc>
              <a:buFont typeface="Arial"/>
              <a:buChar char="•"/>
            </a:pPr>
            <a:r>
              <a:rPr lang="en-US" sz="3999" dirty="0">
                <a:solidFill>
                  <a:srgbClr val="1B68A7"/>
                </a:solidFill>
                <a:latin typeface="Garet"/>
                <a:ea typeface="Garet"/>
                <a:cs typeface="Garet"/>
                <a:sym typeface="Garet"/>
              </a:rPr>
              <a:t>Purpose of Impact Report</a:t>
            </a:r>
          </a:p>
          <a:p>
            <a:pPr marL="863599" lvl="1" indent="-431800" algn="l">
              <a:lnSpc>
                <a:spcPts val="5599"/>
              </a:lnSpc>
              <a:buFont typeface="Arial"/>
              <a:buChar char="•"/>
            </a:pPr>
            <a:r>
              <a:rPr lang="en-US" sz="3999" dirty="0">
                <a:solidFill>
                  <a:srgbClr val="1B68A7"/>
                </a:solidFill>
                <a:latin typeface="Garet"/>
                <a:ea typeface="Garet"/>
                <a:cs typeface="Garet"/>
                <a:sym typeface="Garet"/>
              </a:rPr>
              <a:t>Financial Issues</a:t>
            </a:r>
          </a:p>
          <a:p>
            <a:pPr marL="863599" lvl="1" indent="-431800" algn="l">
              <a:lnSpc>
                <a:spcPts val="5599"/>
              </a:lnSpc>
              <a:buFont typeface="Arial"/>
              <a:buChar char="•"/>
            </a:pPr>
            <a:r>
              <a:rPr lang="en-US" sz="3999" dirty="0">
                <a:solidFill>
                  <a:srgbClr val="1B68A7"/>
                </a:solidFill>
                <a:latin typeface="Garet"/>
                <a:ea typeface="Garet"/>
                <a:cs typeface="Garet"/>
                <a:sym typeface="Garet"/>
              </a:rPr>
              <a:t>Community Outreach</a:t>
            </a:r>
          </a:p>
          <a:p>
            <a:pPr marL="863599" lvl="1" indent="-431800" algn="l">
              <a:lnSpc>
                <a:spcPts val="5599"/>
              </a:lnSpc>
              <a:buFont typeface="Arial"/>
              <a:buChar char="•"/>
            </a:pPr>
            <a:r>
              <a:rPr lang="en-US" sz="3999" dirty="0">
                <a:solidFill>
                  <a:srgbClr val="1B68A7"/>
                </a:solidFill>
                <a:latin typeface="Garet"/>
                <a:ea typeface="Garet"/>
                <a:cs typeface="Garet"/>
                <a:sym typeface="Garet"/>
              </a:rPr>
              <a:t>Bell Mobile Impact Report</a:t>
            </a:r>
          </a:p>
          <a:p>
            <a:pPr marL="863599" lvl="1" indent="-431800" algn="l">
              <a:lnSpc>
                <a:spcPts val="5599"/>
              </a:lnSpc>
              <a:buFont typeface="Arial"/>
              <a:buChar char="•"/>
            </a:pPr>
            <a:r>
              <a:rPr lang="en-US" sz="3999" dirty="0">
                <a:solidFill>
                  <a:srgbClr val="1B68A7"/>
                </a:solidFill>
                <a:latin typeface="Garet"/>
                <a:ea typeface="Garet"/>
                <a:cs typeface="Garet"/>
                <a:sym typeface="Garet"/>
              </a:rPr>
              <a:t>What’s Next</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837016" y="9258300"/>
            <a:ext cx="22712378" cy="2344455"/>
            <a:chOff x="0" y="0"/>
            <a:chExt cx="7917169" cy="817239"/>
          </a:xfrm>
        </p:grpSpPr>
        <p:sp>
          <p:nvSpPr>
            <p:cNvPr id="3" name="Freeform 3"/>
            <p:cNvSpPr/>
            <p:nvPr/>
          </p:nvSpPr>
          <p:spPr>
            <a:xfrm>
              <a:off x="0" y="0"/>
              <a:ext cx="7917169" cy="817239"/>
            </a:xfrm>
            <a:custGeom>
              <a:avLst/>
              <a:gdLst/>
              <a:ahLst/>
              <a:cxnLst/>
              <a:rect l="l" t="t" r="r" b="b"/>
              <a:pathLst>
                <a:path w="7917169" h="817239">
                  <a:moveTo>
                    <a:pt x="0" y="0"/>
                  </a:moveTo>
                  <a:lnTo>
                    <a:pt x="7917169" y="0"/>
                  </a:lnTo>
                  <a:lnTo>
                    <a:pt x="7917169" y="817239"/>
                  </a:lnTo>
                  <a:lnTo>
                    <a:pt x="0" y="817239"/>
                  </a:lnTo>
                  <a:close/>
                </a:path>
              </a:pathLst>
            </a:custGeom>
            <a:solidFill>
              <a:srgbClr val="1B68A7"/>
            </a:solidFill>
          </p:spPr>
          <p:txBody>
            <a:bodyPr/>
            <a:lstStyle/>
            <a:p>
              <a:endParaRPr lang="en-US"/>
            </a:p>
          </p:txBody>
        </p:sp>
        <p:sp>
          <p:nvSpPr>
            <p:cNvPr id="4" name="TextBox 4"/>
            <p:cNvSpPr txBox="1"/>
            <p:nvPr/>
          </p:nvSpPr>
          <p:spPr>
            <a:xfrm>
              <a:off x="0" y="-47625"/>
              <a:ext cx="7917169" cy="864864"/>
            </a:xfrm>
            <a:prstGeom prst="rect">
              <a:avLst/>
            </a:prstGeom>
          </p:spPr>
          <p:txBody>
            <a:bodyPr lIns="50800" tIns="50800" rIns="50800" bIns="50800" rtlCol="0" anchor="ctr"/>
            <a:lstStyle/>
            <a:p>
              <a:pPr algn="ctr">
                <a:lnSpc>
                  <a:spcPts val="2100"/>
                </a:lnSpc>
              </a:pPr>
              <a:endParaRPr/>
            </a:p>
          </p:txBody>
        </p:sp>
      </p:grpSp>
      <p:sp>
        <p:nvSpPr>
          <p:cNvPr id="5" name="Freeform 5"/>
          <p:cNvSpPr/>
          <p:nvPr/>
        </p:nvSpPr>
        <p:spPr>
          <a:xfrm>
            <a:off x="14199780" y="9369888"/>
            <a:ext cx="3874534" cy="758763"/>
          </a:xfrm>
          <a:custGeom>
            <a:avLst/>
            <a:gdLst/>
            <a:ahLst/>
            <a:cxnLst/>
            <a:rect l="l" t="t" r="r" b="b"/>
            <a:pathLst>
              <a:path w="3874534" h="758763">
                <a:moveTo>
                  <a:pt x="0" y="0"/>
                </a:moveTo>
                <a:lnTo>
                  <a:pt x="3874534" y="0"/>
                </a:lnTo>
                <a:lnTo>
                  <a:pt x="3874534" y="758763"/>
                </a:lnTo>
                <a:lnTo>
                  <a:pt x="0" y="758763"/>
                </a:lnTo>
                <a:lnTo>
                  <a:pt x="0" y="0"/>
                </a:lnTo>
                <a:close/>
              </a:path>
            </a:pathLst>
          </a:custGeom>
          <a:blipFill>
            <a:blip r:embed="rId2"/>
            <a:stretch>
              <a:fillRect/>
            </a:stretch>
          </a:blipFill>
        </p:spPr>
        <p:txBody>
          <a:bodyPr/>
          <a:lstStyle/>
          <a:p>
            <a:endParaRPr lang="en-US"/>
          </a:p>
        </p:txBody>
      </p:sp>
      <p:graphicFrame>
        <p:nvGraphicFramePr>
          <p:cNvPr id="6" name="Object 6"/>
          <p:cNvGraphicFramePr/>
          <p:nvPr>
            <p:extLst>
              <p:ext uri="{D42A27DB-BD31-4B8C-83A1-F6EECF244321}">
                <p14:modId xmlns:p14="http://schemas.microsoft.com/office/powerpoint/2010/main" val="2763485207"/>
              </p:ext>
            </p:extLst>
          </p:nvPr>
        </p:nvGraphicFramePr>
        <p:xfrm>
          <a:off x="1357313" y="2668588"/>
          <a:ext cx="12982575" cy="5254625"/>
        </p:xfrm>
        <a:graphic>
          <a:graphicData uri="http://schemas.openxmlformats.org/presentationml/2006/ole">
            <mc:AlternateContent xmlns:mc="http://schemas.openxmlformats.org/markup-compatibility/2006">
              <mc:Choice xmlns:v="urn:schemas-microsoft-com:vml" Requires="v">
                <p:oleObj name="Worksheet" r:id="rId3" imgW="15573359" imgH="8191384" progId="Excel.Sheet.12">
                  <p:embed/>
                </p:oleObj>
              </mc:Choice>
              <mc:Fallback>
                <p:oleObj name="Worksheet" r:id="rId3" imgW="15573359" imgH="8191384" progId="Excel.Sheet.12">
                  <p:embed/>
                  <p:pic>
                    <p:nvPicPr>
                      <p:cNvPr id="6" name="Object 6"/>
                      <p:cNvPicPr/>
                      <p:nvPr/>
                    </p:nvPicPr>
                    <p:blipFill>
                      <a:blip r:embed="rId4"/>
                      <a:stretch>
                        <a:fillRect/>
                      </a:stretch>
                    </p:blipFill>
                    <p:spPr>
                      <a:xfrm>
                        <a:off x="1357313" y="2668588"/>
                        <a:ext cx="12982575" cy="5254625"/>
                      </a:xfrm>
                      <a:prstGeom prst="rect">
                        <a:avLst/>
                      </a:prstGeom>
                    </p:spPr>
                  </p:pic>
                </p:oleObj>
              </mc:Fallback>
            </mc:AlternateContent>
          </a:graphicData>
        </a:graphic>
      </p:graphicFrame>
      <p:sp>
        <p:nvSpPr>
          <p:cNvPr id="7" name="TextBox 7"/>
          <p:cNvSpPr txBox="1"/>
          <p:nvPr/>
        </p:nvSpPr>
        <p:spPr>
          <a:xfrm>
            <a:off x="1834308" y="1364042"/>
            <a:ext cx="12621766" cy="1009651"/>
          </a:xfrm>
          <a:prstGeom prst="rect">
            <a:avLst/>
          </a:prstGeom>
        </p:spPr>
        <p:txBody>
          <a:bodyPr lIns="0" tIns="0" rIns="0" bIns="0" rtlCol="0" anchor="t">
            <a:spAutoFit/>
          </a:bodyPr>
          <a:lstStyle/>
          <a:p>
            <a:pPr algn="l">
              <a:lnSpc>
                <a:spcPts val="8399"/>
              </a:lnSpc>
            </a:pPr>
            <a:r>
              <a:rPr lang="en-US" sz="5999" b="1">
                <a:solidFill>
                  <a:srgbClr val="1B68A7"/>
                </a:solidFill>
                <a:latin typeface="Garet Bold"/>
                <a:ea typeface="Garet Bold"/>
                <a:cs typeface="Garet Bold"/>
                <a:sym typeface="Garet Bold"/>
              </a:rPr>
              <a:t>Timeline</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837016" y="9258300"/>
            <a:ext cx="22712378" cy="2344455"/>
            <a:chOff x="0" y="0"/>
            <a:chExt cx="7917169" cy="817239"/>
          </a:xfrm>
        </p:grpSpPr>
        <p:sp>
          <p:nvSpPr>
            <p:cNvPr id="3" name="Freeform 3"/>
            <p:cNvSpPr/>
            <p:nvPr/>
          </p:nvSpPr>
          <p:spPr>
            <a:xfrm>
              <a:off x="0" y="0"/>
              <a:ext cx="7917169" cy="817239"/>
            </a:xfrm>
            <a:custGeom>
              <a:avLst/>
              <a:gdLst/>
              <a:ahLst/>
              <a:cxnLst/>
              <a:rect l="l" t="t" r="r" b="b"/>
              <a:pathLst>
                <a:path w="7917169" h="817239">
                  <a:moveTo>
                    <a:pt x="0" y="0"/>
                  </a:moveTo>
                  <a:lnTo>
                    <a:pt x="7917169" y="0"/>
                  </a:lnTo>
                  <a:lnTo>
                    <a:pt x="7917169" y="817239"/>
                  </a:lnTo>
                  <a:lnTo>
                    <a:pt x="0" y="817239"/>
                  </a:lnTo>
                  <a:close/>
                </a:path>
              </a:pathLst>
            </a:custGeom>
            <a:solidFill>
              <a:srgbClr val="1B68A7"/>
            </a:solidFill>
          </p:spPr>
          <p:txBody>
            <a:bodyPr/>
            <a:lstStyle/>
            <a:p>
              <a:endParaRPr lang="en-US"/>
            </a:p>
          </p:txBody>
        </p:sp>
        <p:sp>
          <p:nvSpPr>
            <p:cNvPr id="4" name="TextBox 4"/>
            <p:cNvSpPr txBox="1"/>
            <p:nvPr/>
          </p:nvSpPr>
          <p:spPr>
            <a:xfrm>
              <a:off x="0" y="-47625"/>
              <a:ext cx="7917169" cy="864864"/>
            </a:xfrm>
            <a:prstGeom prst="rect">
              <a:avLst/>
            </a:prstGeom>
          </p:spPr>
          <p:txBody>
            <a:bodyPr lIns="50800" tIns="50800" rIns="50800" bIns="50800" rtlCol="0" anchor="ctr"/>
            <a:lstStyle/>
            <a:p>
              <a:pPr algn="ctr">
                <a:lnSpc>
                  <a:spcPts val="2100"/>
                </a:lnSpc>
              </a:pPr>
              <a:endParaRPr/>
            </a:p>
          </p:txBody>
        </p:sp>
      </p:grpSp>
      <p:sp>
        <p:nvSpPr>
          <p:cNvPr id="5" name="Freeform 5"/>
          <p:cNvSpPr/>
          <p:nvPr/>
        </p:nvSpPr>
        <p:spPr>
          <a:xfrm>
            <a:off x="14199780" y="9369888"/>
            <a:ext cx="3874534" cy="758763"/>
          </a:xfrm>
          <a:custGeom>
            <a:avLst/>
            <a:gdLst/>
            <a:ahLst/>
            <a:cxnLst/>
            <a:rect l="l" t="t" r="r" b="b"/>
            <a:pathLst>
              <a:path w="3874534" h="758763">
                <a:moveTo>
                  <a:pt x="0" y="0"/>
                </a:moveTo>
                <a:lnTo>
                  <a:pt x="3874534" y="0"/>
                </a:lnTo>
                <a:lnTo>
                  <a:pt x="3874534" y="758763"/>
                </a:lnTo>
                <a:lnTo>
                  <a:pt x="0" y="758763"/>
                </a:lnTo>
                <a:lnTo>
                  <a:pt x="0" y="0"/>
                </a:lnTo>
                <a:close/>
              </a:path>
            </a:pathLst>
          </a:custGeom>
          <a:blipFill>
            <a:blip r:embed="rId2"/>
            <a:stretch>
              <a:fillRect/>
            </a:stretch>
          </a:blipFill>
        </p:spPr>
        <p:txBody>
          <a:bodyPr/>
          <a:lstStyle/>
          <a:p>
            <a:endParaRPr lang="en-US"/>
          </a:p>
        </p:txBody>
      </p:sp>
      <p:sp>
        <p:nvSpPr>
          <p:cNvPr id="6" name="TextBox 6"/>
          <p:cNvSpPr txBox="1"/>
          <p:nvPr/>
        </p:nvSpPr>
        <p:spPr>
          <a:xfrm>
            <a:off x="2375344" y="1375867"/>
            <a:ext cx="12621766" cy="961802"/>
          </a:xfrm>
          <a:prstGeom prst="rect">
            <a:avLst/>
          </a:prstGeom>
        </p:spPr>
        <p:txBody>
          <a:bodyPr lIns="0" tIns="0" rIns="0" bIns="0" rtlCol="0" anchor="t">
            <a:spAutoFit/>
          </a:bodyPr>
          <a:lstStyle/>
          <a:p>
            <a:pPr algn="l">
              <a:lnSpc>
                <a:spcPts val="8399"/>
              </a:lnSpc>
            </a:pPr>
            <a:r>
              <a:rPr lang="en-US" sz="4000" b="1" dirty="0">
                <a:solidFill>
                  <a:srgbClr val="1B68A7"/>
                </a:solidFill>
                <a:latin typeface="Garet Bold"/>
                <a:ea typeface="Garet Bold"/>
                <a:cs typeface="Garet Bold"/>
                <a:sym typeface="Garet Bold"/>
              </a:rPr>
              <a:t>Purpose of Relocation Plan and Impact Report</a:t>
            </a:r>
          </a:p>
        </p:txBody>
      </p:sp>
      <p:sp>
        <p:nvSpPr>
          <p:cNvPr id="7" name="TextBox 7"/>
          <p:cNvSpPr txBox="1"/>
          <p:nvPr/>
        </p:nvSpPr>
        <p:spPr>
          <a:xfrm>
            <a:off x="2599735" y="2675825"/>
            <a:ext cx="13537312" cy="6124754"/>
          </a:xfrm>
          <a:prstGeom prst="rect">
            <a:avLst/>
          </a:prstGeom>
        </p:spPr>
        <p:txBody>
          <a:bodyPr lIns="0" tIns="0" rIns="0" bIns="0" rtlCol="0" anchor="t">
            <a:spAutoFit/>
          </a:bodyPr>
          <a:lstStyle/>
          <a:p>
            <a:pPr marL="690877" lvl="1" indent="-345439" algn="l">
              <a:lnSpc>
                <a:spcPts val="4799"/>
              </a:lnSpc>
              <a:buFont typeface="Arial"/>
              <a:buChar char="•"/>
            </a:pPr>
            <a:r>
              <a:rPr lang="en-US" sz="3199" b="1" dirty="0">
                <a:solidFill>
                  <a:srgbClr val="1B68A7"/>
                </a:solidFill>
                <a:latin typeface="Garet Bold"/>
                <a:ea typeface="Garet Bold"/>
                <a:cs typeface="Garet Bold"/>
                <a:sym typeface="Garet Bold"/>
              </a:rPr>
              <a:t>Evaluating long-term options; NO SALE has been approved</a:t>
            </a:r>
          </a:p>
          <a:p>
            <a:pPr marL="690877" lvl="1" indent="-345439" algn="l">
              <a:lnSpc>
                <a:spcPts val="4799"/>
              </a:lnSpc>
              <a:buFont typeface="Arial"/>
              <a:buChar char="•"/>
            </a:pPr>
            <a:r>
              <a:rPr lang="en-US" sz="3199" dirty="0">
                <a:solidFill>
                  <a:srgbClr val="1B68A7"/>
                </a:solidFill>
                <a:latin typeface="Garet"/>
                <a:ea typeface="Garet"/>
                <a:cs typeface="Garet"/>
                <a:sym typeface="Garet"/>
              </a:rPr>
              <a:t>Updated the 2020 impact report and prepared a closure plan:</a:t>
            </a:r>
          </a:p>
          <a:p>
            <a:pPr marL="1381755" lvl="2" indent="-460585" algn="l">
              <a:lnSpc>
                <a:spcPts val="4799"/>
              </a:lnSpc>
              <a:buFont typeface="Arial"/>
              <a:buChar char="⚬"/>
            </a:pPr>
            <a:r>
              <a:rPr lang="en-US" sz="3199" dirty="0">
                <a:solidFill>
                  <a:srgbClr val="1B68A7"/>
                </a:solidFill>
                <a:latin typeface="Garet"/>
                <a:ea typeface="Garet"/>
                <a:cs typeface="Garet"/>
                <a:sym typeface="Garet"/>
              </a:rPr>
              <a:t>Gathered information regarding the housing needs and circumstances of the residents</a:t>
            </a:r>
          </a:p>
          <a:p>
            <a:pPr marL="1381755" lvl="2" indent="-460585" algn="l">
              <a:lnSpc>
                <a:spcPts val="4799"/>
              </a:lnSpc>
              <a:buFont typeface="Arial"/>
              <a:buChar char="⚬"/>
            </a:pPr>
            <a:r>
              <a:rPr lang="en-US" sz="3199" dirty="0">
                <a:solidFill>
                  <a:srgbClr val="1B68A7"/>
                </a:solidFill>
                <a:latin typeface="Garet"/>
                <a:ea typeface="Garet"/>
                <a:cs typeface="Garet"/>
                <a:sym typeface="Garet"/>
              </a:rPr>
              <a:t>Ensures long-term housing availability and affordability for the Bell community</a:t>
            </a:r>
          </a:p>
          <a:p>
            <a:pPr marL="1381755" lvl="2" indent="-460585" algn="l">
              <a:lnSpc>
                <a:spcPts val="4799"/>
              </a:lnSpc>
              <a:buFont typeface="Arial"/>
              <a:buChar char="⚬"/>
            </a:pPr>
            <a:r>
              <a:rPr lang="en-US" sz="3199" dirty="0">
                <a:solidFill>
                  <a:srgbClr val="1B68A7"/>
                </a:solidFill>
                <a:latin typeface="Garet"/>
                <a:ea typeface="Garet"/>
                <a:cs typeface="Garet"/>
                <a:sym typeface="Garet"/>
              </a:rPr>
              <a:t>Provides estimates of financial benefits to residents</a:t>
            </a:r>
          </a:p>
          <a:p>
            <a:pPr marL="690877" lvl="1" indent="-345439" algn="l">
              <a:lnSpc>
                <a:spcPts val="4799"/>
              </a:lnSpc>
              <a:buFont typeface="Arial"/>
              <a:buChar char="•"/>
            </a:pPr>
            <a:r>
              <a:rPr lang="en-US" sz="3199" dirty="0">
                <a:solidFill>
                  <a:srgbClr val="1B68A7"/>
                </a:solidFill>
                <a:latin typeface="Garet"/>
                <a:ea typeface="Garet"/>
                <a:cs typeface="Garet"/>
                <a:sym typeface="Garet"/>
              </a:rPr>
              <a:t>Each tenant receives a copy of Notice of impact report and Relocation Benefits</a:t>
            </a:r>
          </a:p>
        </p:txBody>
      </p:sp>
      <p:grpSp>
        <p:nvGrpSpPr>
          <p:cNvPr id="8" name="Group 8"/>
          <p:cNvGrpSpPr/>
          <p:nvPr/>
        </p:nvGrpSpPr>
        <p:grpSpPr>
          <a:xfrm>
            <a:off x="-6926601" y="-779221"/>
            <a:ext cx="8779067" cy="10907872"/>
            <a:chOff x="0" y="0"/>
            <a:chExt cx="2312182" cy="2872855"/>
          </a:xfrm>
        </p:grpSpPr>
        <p:sp>
          <p:nvSpPr>
            <p:cNvPr id="9" name="Freeform 9"/>
            <p:cNvSpPr/>
            <p:nvPr/>
          </p:nvSpPr>
          <p:spPr>
            <a:xfrm>
              <a:off x="0" y="0"/>
              <a:ext cx="2312182" cy="2872855"/>
            </a:xfrm>
            <a:custGeom>
              <a:avLst/>
              <a:gdLst/>
              <a:ahLst/>
              <a:cxnLst/>
              <a:rect l="l" t="t" r="r" b="b"/>
              <a:pathLst>
                <a:path w="2312182" h="2872855">
                  <a:moveTo>
                    <a:pt x="0" y="0"/>
                  </a:moveTo>
                  <a:lnTo>
                    <a:pt x="2312182" y="0"/>
                  </a:lnTo>
                  <a:lnTo>
                    <a:pt x="2312182" y="2872855"/>
                  </a:lnTo>
                  <a:lnTo>
                    <a:pt x="0" y="2872855"/>
                  </a:lnTo>
                  <a:close/>
                </a:path>
              </a:pathLst>
            </a:custGeom>
            <a:solidFill>
              <a:srgbClr val="1B68A7">
                <a:alpha val="29804"/>
              </a:srgbClr>
            </a:solidFill>
          </p:spPr>
          <p:txBody>
            <a:bodyPr/>
            <a:lstStyle/>
            <a:p>
              <a:endParaRPr lang="en-US"/>
            </a:p>
          </p:txBody>
        </p:sp>
        <p:sp>
          <p:nvSpPr>
            <p:cNvPr id="10" name="TextBox 10"/>
            <p:cNvSpPr txBox="1"/>
            <p:nvPr/>
          </p:nvSpPr>
          <p:spPr>
            <a:xfrm>
              <a:off x="0" y="-47625"/>
              <a:ext cx="2312182" cy="2920480"/>
            </a:xfrm>
            <a:prstGeom prst="rect">
              <a:avLst/>
            </a:prstGeom>
          </p:spPr>
          <p:txBody>
            <a:bodyPr lIns="50800" tIns="50800" rIns="50800" bIns="50800" rtlCol="0" anchor="ctr"/>
            <a:lstStyle/>
            <a:p>
              <a:pPr algn="ctr">
                <a:lnSpc>
                  <a:spcPts val="2659"/>
                </a:lnSpc>
              </a:pPr>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837016" y="9258300"/>
            <a:ext cx="22712378" cy="2344455"/>
            <a:chOff x="0" y="0"/>
            <a:chExt cx="7917169" cy="817239"/>
          </a:xfrm>
        </p:grpSpPr>
        <p:sp>
          <p:nvSpPr>
            <p:cNvPr id="3" name="Freeform 3"/>
            <p:cNvSpPr/>
            <p:nvPr/>
          </p:nvSpPr>
          <p:spPr>
            <a:xfrm>
              <a:off x="0" y="0"/>
              <a:ext cx="7917169" cy="817239"/>
            </a:xfrm>
            <a:custGeom>
              <a:avLst/>
              <a:gdLst/>
              <a:ahLst/>
              <a:cxnLst/>
              <a:rect l="l" t="t" r="r" b="b"/>
              <a:pathLst>
                <a:path w="7917169" h="817239">
                  <a:moveTo>
                    <a:pt x="0" y="0"/>
                  </a:moveTo>
                  <a:lnTo>
                    <a:pt x="7917169" y="0"/>
                  </a:lnTo>
                  <a:lnTo>
                    <a:pt x="7917169" y="817239"/>
                  </a:lnTo>
                  <a:lnTo>
                    <a:pt x="0" y="817239"/>
                  </a:lnTo>
                  <a:close/>
                </a:path>
              </a:pathLst>
            </a:custGeom>
            <a:solidFill>
              <a:srgbClr val="1B68A7"/>
            </a:solidFill>
          </p:spPr>
          <p:txBody>
            <a:bodyPr/>
            <a:lstStyle/>
            <a:p>
              <a:endParaRPr lang="en-US"/>
            </a:p>
          </p:txBody>
        </p:sp>
        <p:sp>
          <p:nvSpPr>
            <p:cNvPr id="4" name="TextBox 4"/>
            <p:cNvSpPr txBox="1"/>
            <p:nvPr/>
          </p:nvSpPr>
          <p:spPr>
            <a:xfrm>
              <a:off x="0" y="-47625"/>
              <a:ext cx="7917169" cy="864864"/>
            </a:xfrm>
            <a:prstGeom prst="rect">
              <a:avLst/>
            </a:prstGeom>
          </p:spPr>
          <p:txBody>
            <a:bodyPr lIns="50800" tIns="50800" rIns="50800" bIns="50800" rtlCol="0" anchor="ctr"/>
            <a:lstStyle/>
            <a:p>
              <a:pPr algn="ctr">
                <a:lnSpc>
                  <a:spcPts val="2100"/>
                </a:lnSpc>
              </a:pPr>
              <a:endParaRPr/>
            </a:p>
          </p:txBody>
        </p:sp>
      </p:grpSp>
      <p:sp>
        <p:nvSpPr>
          <p:cNvPr id="5" name="Freeform 5"/>
          <p:cNvSpPr/>
          <p:nvPr/>
        </p:nvSpPr>
        <p:spPr>
          <a:xfrm>
            <a:off x="14199780" y="9369888"/>
            <a:ext cx="3874534" cy="758763"/>
          </a:xfrm>
          <a:custGeom>
            <a:avLst/>
            <a:gdLst/>
            <a:ahLst/>
            <a:cxnLst/>
            <a:rect l="l" t="t" r="r" b="b"/>
            <a:pathLst>
              <a:path w="3874534" h="758763">
                <a:moveTo>
                  <a:pt x="0" y="0"/>
                </a:moveTo>
                <a:lnTo>
                  <a:pt x="3874534" y="0"/>
                </a:lnTo>
                <a:lnTo>
                  <a:pt x="3874534" y="758763"/>
                </a:lnTo>
                <a:lnTo>
                  <a:pt x="0" y="758763"/>
                </a:lnTo>
                <a:lnTo>
                  <a:pt x="0" y="0"/>
                </a:lnTo>
                <a:close/>
              </a:path>
            </a:pathLst>
          </a:custGeom>
          <a:blipFill>
            <a:blip r:embed="rId2"/>
            <a:stretch>
              <a:fillRect/>
            </a:stretch>
          </a:blipFill>
        </p:spPr>
        <p:txBody>
          <a:bodyPr/>
          <a:lstStyle/>
          <a:p>
            <a:endParaRPr lang="en-US"/>
          </a:p>
        </p:txBody>
      </p:sp>
      <p:grpSp>
        <p:nvGrpSpPr>
          <p:cNvPr id="6" name="Group 6"/>
          <p:cNvGrpSpPr/>
          <p:nvPr/>
        </p:nvGrpSpPr>
        <p:grpSpPr>
          <a:xfrm>
            <a:off x="-6926601" y="-779221"/>
            <a:ext cx="11964180" cy="10907872"/>
            <a:chOff x="0" y="0"/>
            <a:chExt cx="3151060" cy="2872855"/>
          </a:xfrm>
        </p:grpSpPr>
        <p:sp>
          <p:nvSpPr>
            <p:cNvPr id="7" name="Freeform 7"/>
            <p:cNvSpPr/>
            <p:nvPr/>
          </p:nvSpPr>
          <p:spPr>
            <a:xfrm>
              <a:off x="0" y="0"/>
              <a:ext cx="3151060" cy="2872855"/>
            </a:xfrm>
            <a:custGeom>
              <a:avLst/>
              <a:gdLst/>
              <a:ahLst/>
              <a:cxnLst/>
              <a:rect l="l" t="t" r="r" b="b"/>
              <a:pathLst>
                <a:path w="3151060" h="2872855">
                  <a:moveTo>
                    <a:pt x="0" y="0"/>
                  </a:moveTo>
                  <a:lnTo>
                    <a:pt x="3151060" y="0"/>
                  </a:lnTo>
                  <a:lnTo>
                    <a:pt x="3151060" y="2872855"/>
                  </a:lnTo>
                  <a:lnTo>
                    <a:pt x="0" y="2872855"/>
                  </a:lnTo>
                  <a:close/>
                </a:path>
              </a:pathLst>
            </a:custGeom>
            <a:solidFill>
              <a:srgbClr val="1B68A7">
                <a:alpha val="29804"/>
              </a:srgbClr>
            </a:solidFill>
          </p:spPr>
          <p:txBody>
            <a:bodyPr/>
            <a:lstStyle/>
            <a:p>
              <a:endParaRPr lang="en-US"/>
            </a:p>
          </p:txBody>
        </p:sp>
        <p:sp>
          <p:nvSpPr>
            <p:cNvPr id="8" name="TextBox 8"/>
            <p:cNvSpPr txBox="1"/>
            <p:nvPr/>
          </p:nvSpPr>
          <p:spPr>
            <a:xfrm>
              <a:off x="0" y="-47625"/>
              <a:ext cx="3151060" cy="2920480"/>
            </a:xfrm>
            <a:prstGeom prst="rect">
              <a:avLst/>
            </a:prstGeom>
          </p:spPr>
          <p:txBody>
            <a:bodyPr lIns="50800" tIns="50800" rIns="50800" bIns="50800" rtlCol="0" anchor="ctr"/>
            <a:lstStyle/>
            <a:p>
              <a:pPr algn="ctr">
                <a:lnSpc>
                  <a:spcPts val="2659"/>
                </a:lnSpc>
              </a:pPr>
              <a:endParaRPr/>
            </a:p>
          </p:txBody>
        </p:sp>
      </p:grpSp>
      <p:sp>
        <p:nvSpPr>
          <p:cNvPr id="9" name="Freeform 9"/>
          <p:cNvSpPr/>
          <p:nvPr/>
        </p:nvSpPr>
        <p:spPr>
          <a:xfrm>
            <a:off x="1028700" y="3297704"/>
            <a:ext cx="2662130" cy="2662130"/>
          </a:xfrm>
          <a:custGeom>
            <a:avLst/>
            <a:gdLst/>
            <a:ahLst/>
            <a:cxnLst/>
            <a:rect l="l" t="t" r="r" b="b"/>
            <a:pathLst>
              <a:path w="2662130" h="2662130">
                <a:moveTo>
                  <a:pt x="0" y="0"/>
                </a:moveTo>
                <a:lnTo>
                  <a:pt x="2662130" y="0"/>
                </a:lnTo>
                <a:lnTo>
                  <a:pt x="2662130" y="2662130"/>
                </a:lnTo>
                <a:lnTo>
                  <a:pt x="0" y="266213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10" name="TextBox 10"/>
          <p:cNvSpPr txBox="1"/>
          <p:nvPr/>
        </p:nvSpPr>
        <p:spPr>
          <a:xfrm>
            <a:off x="5969053" y="1417470"/>
            <a:ext cx="12621766" cy="1533524"/>
          </a:xfrm>
          <a:prstGeom prst="rect">
            <a:avLst/>
          </a:prstGeom>
        </p:spPr>
        <p:txBody>
          <a:bodyPr lIns="0" tIns="0" rIns="0" bIns="0" rtlCol="0" anchor="t">
            <a:spAutoFit/>
          </a:bodyPr>
          <a:lstStyle/>
          <a:p>
            <a:pPr algn="l">
              <a:lnSpc>
                <a:spcPts val="5999"/>
              </a:lnSpc>
            </a:pPr>
            <a:r>
              <a:rPr lang="en-US" sz="5999" b="1">
                <a:solidFill>
                  <a:srgbClr val="1B68A7"/>
                </a:solidFill>
                <a:latin typeface="Garet Bold"/>
                <a:ea typeface="Garet Bold"/>
                <a:cs typeface="Garet Bold"/>
                <a:sym typeface="Garet Bold"/>
              </a:rPr>
              <a:t>Financial Impact of Mobile Home Parks</a:t>
            </a:r>
          </a:p>
        </p:txBody>
      </p:sp>
      <p:sp>
        <p:nvSpPr>
          <p:cNvPr id="11" name="TextBox 11"/>
          <p:cNvSpPr txBox="1"/>
          <p:nvPr/>
        </p:nvSpPr>
        <p:spPr>
          <a:xfrm>
            <a:off x="6193444" y="3221504"/>
            <a:ext cx="10911746" cy="5478423"/>
          </a:xfrm>
          <a:prstGeom prst="rect">
            <a:avLst/>
          </a:prstGeom>
        </p:spPr>
        <p:txBody>
          <a:bodyPr lIns="0" tIns="0" rIns="0" bIns="0" rtlCol="0" anchor="t">
            <a:spAutoFit/>
          </a:bodyPr>
          <a:lstStyle/>
          <a:p>
            <a:pPr marL="690877" lvl="1" indent="-345439" algn="l">
              <a:lnSpc>
                <a:spcPts val="4799"/>
              </a:lnSpc>
              <a:buFont typeface="Arial"/>
              <a:buChar char="•"/>
            </a:pPr>
            <a:r>
              <a:rPr lang="en-US" sz="3200" b="1" dirty="0">
                <a:solidFill>
                  <a:srgbClr val="1B68A7"/>
                </a:solidFill>
                <a:latin typeface="Garet Bold"/>
                <a:ea typeface="Garet Bold"/>
                <a:cs typeface="Garet Bold"/>
                <a:sym typeface="Garet Bold"/>
              </a:rPr>
              <a:t>Mobile home parks are currently operating with a financial deficit.</a:t>
            </a:r>
          </a:p>
          <a:p>
            <a:pPr marL="690877" lvl="1" indent="-345439" algn="l">
              <a:lnSpc>
                <a:spcPts val="4799"/>
              </a:lnSpc>
              <a:buFont typeface="Arial"/>
              <a:buChar char="•"/>
            </a:pPr>
            <a:r>
              <a:rPr lang="en-US" sz="3200" dirty="0">
                <a:solidFill>
                  <a:srgbClr val="1B68A7"/>
                </a:solidFill>
                <a:latin typeface="Garet Bold"/>
                <a:ea typeface="Garet Bold"/>
                <a:cs typeface="Garet Bold"/>
                <a:sym typeface="Garet Bold"/>
              </a:rPr>
              <a:t>City uses reserve funds to cover additional costs </a:t>
            </a:r>
          </a:p>
          <a:p>
            <a:pPr marL="690877" lvl="1" indent="-345439" algn="l">
              <a:lnSpc>
                <a:spcPts val="4799"/>
              </a:lnSpc>
              <a:buFont typeface="Arial"/>
              <a:buChar char="•"/>
            </a:pPr>
            <a:r>
              <a:rPr lang="en-US" sz="2400" dirty="0">
                <a:solidFill>
                  <a:srgbClr val="1B68A7"/>
                </a:solidFill>
                <a:latin typeface="Garet"/>
                <a:ea typeface="Garet"/>
                <a:cs typeface="Garet"/>
                <a:sym typeface="Garet"/>
              </a:rPr>
              <a:t>No Rent Increases for last 15 years</a:t>
            </a:r>
          </a:p>
          <a:p>
            <a:pPr marL="690877" lvl="1" indent="-345439" algn="l">
              <a:lnSpc>
                <a:spcPts val="4799"/>
              </a:lnSpc>
              <a:buFont typeface="Arial"/>
              <a:buChar char="•"/>
            </a:pPr>
            <a:r>
              <a:rPr lang="en-US" sz="2400" dirty="0">
                <a:solidFill>
                  <a:srgbClr val="1B68A7"/>
                </a:solidFill>
                <a:latin typeface="Garet"/>
                <a:ea typeface="Garet"/>
                <a:cs typeface="Garet"/>
                <a:sym typeface="Garet"/>
              </a:rPr>
              <a:t>Average Rent is $600 per month</a:t>
            </a:r>
          </a:p>
          <a:p>
            <a:pPr marL="690877" lvl="1" indent="-345439" algn="l">
              <a:lnSpc>
                <a:spcPts val="4799"/>
              </a:lnSpc>
              <a:buFont typeface="Arial"/>
              <a:buChar char="•"/>
            </a:pPr>
            <a:r>
              <a:rPr lang="en-US" sz="2400" dirty="0">
                <a:solidFill>
                  <a:srgbClr val="1B68A7"/>
                </a:solidFill>
                <a:latin typeface="Garet"/>
                <a:ea typeface="Garet"/>
                <a:cs typeface="Garet"/>
                <a:sym typeface="Garet"/>
              </a:rPr>
              <a:t>Past Due Rents is approximately </a:t>
            </a:r>
            <a:r>
              <a:rPr lang="en-US" sz="2400" b="1" dirty="0">
                <a:solidFill>
                  <a:srgbClr val="1B68A7"/>
                </a:solidFill>
                <a:latin typeface="Garet"/>
                <a:ea typeface="Garet"/>
                <a:cs typeface="Garet"/>
                <a:sym typeface="Garet"/>
              </a:rPr>
              <a:t>$497,000</a:t>
            </a:r>
            <a:endParaRPr lang="en-US" sz="2400" dirty="0">
              <a:solidFill>
                <a:srgbClr val="1B68A7"/>
              </a:solidFill>
              <a:latin typeface="Garet"/>
              <a:ea typeface="Garet"/>
              <a:cs typeface="Garet"/>
              <a:sym typeface="Garet"/>
            </a:endParaRPr>
          </a:p>
          <a:p>
            <a:pPr marL="1381755" lvl="2" indent="-460585" algn="l">
              <a:lnSpc>
                <a:spcPts val="4799"/>
              </a:lnSpc>
              <a:buFont typeface="Arial"/>
              <a:buChar char="⚬"/>
            </a:pPr>
            <a:r>
              <a:rPr lang="en-US" sz="2400" dirty="0">
                <a:solidFill>
                  <a:srgbClr val="1B68A7"/>
                </a:solidFill>
                <a:latin typeface="Garet"/>
                <a:ea typeface="Garet"/>
                <a:cs typeface="Garet"/>
                <a:sym typeface="Garet"/>
              </a:rPr>
              <a:t>Bell Mobile Home Park:</a:t>
            </a:r>
            <a:r>
              <a:rPr lang="en-US" sz="2400" b="1" dirty="0">
                <a:solidFill>
                  <a:srgbClr val="1B68A7"/>
                </a:solidFill>
                <a:latin typeface="Garet"/>
                <a:ea typeface="Garet"/>
                <a:cs typeface="Garet"/>
                <a:sym typeface="Garet"/>
              </a:rPr>
              <a:t>$137,000</a:t>
            </a:r>
          </a:p>
          <a:p>
            <a:pPr marL="1381755" lvl="2" indent="-460585" algn="l">
              <a:lnSpc>
                <a:spcPts val="4799"/>
              </a:lnSpc>
              <a:buFont typeface="Arial"/>
              <a:buChar char="⚬"/>
            </a:pPr>
            <a:r>
              <a:rPr lang="en-US" sz="2400" dirty="0">
                <a:solidFill>
                  <a:srgbClr val="1B68A7"/>
                </a:solidFill>
                <a:latin typeface="Garet"/>
                <a:ea typeface="Garet"/>
                <a:cs typeface="Garet"/>
                <a:sym typeface="Garet"/>
              </a:rPr>
              <a:t>Florence Village Mobile Home Park:</a:t>
            </a:r>
            <a:r>
              <a:rPr lang="en-US" sz="2400" b="1" dirty="0">
                <a:solidFill>
                  <a:srgbClr val="1B68A7"/>
                </a:solidFill>
                <a:latin typeface="Garet"/>
                <a:ea typeface="Garet"/>
                <a:cs typeface="Garet"/>
                <a:sym typeface="Garet"/>
              </a:rPr>
              <a:t>$360,000</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7319947" y="-477344"/>
            <a:ext cx="8843630" cy="10907872"/>
            <a:chOff x="0" y="0"/>
            <a:chExt cx="2329187" cy="2872855"/>
          </a:xfrm>
        </p:grpSpPr>
        <p:sp>
          <p:nvSpPr>
            <p:cNvPr id="3" name="Freeform 3"/>
            <p:cNvSpPr/>
            <p:nvPr/>
          </p:nvSpPr>
          <p:spPr>
            <a:xfrm>
              <a:off x="0" y="0"/>
              <a:ext cx="2329187" cy="2872855"/>
            </a:xfrm>
            <a:custGeom>
              <a:avLst/>
              <a:gdLst/>
              <a:ahLst/>
              <a:cxnLst/>
              <a:rect l="l" t="t" r="r" b="b"/>
              <a:pathLst>
                <a:path w="2329187" h="2872855">
                  <a:moveTo>
                    <a:pt x="0" y="0"/>
                  </a:moveTo>
                  <a:lnTo>
                    <a:pt x="2329187" y="0"/>
                  </a:lnTo>
                  <a:lnTo>
                    <a:pt x="2329187" y="2872855"/>
                  </a:lnTo>
                  <a:lnTo>
                    <a:pt x="0" y="2872855"/>
                  </a:lnTo>
                  <a:close/>
                </a:path>
              </a:pathLst>
            </a:custGeom>
            <a:solidFill>
              <a:srgbClr val="1B68A7">
                <a:alpha val="29804"/>
              </a:srgbClr>
            </a:solidFill>
          </p:spPr>
          <p:txBody>
            <a:bodyPr/>
            <a:lstStyle/>
            <a:p>
              <a:endParaRPr lang="en-US"/>
            </a:p>
          </p:txBody>
        </p:sp>
        <p:sp>
          <p:nvSpPr>
            <p:cNvPr id="4" name="TextBox 4"/>
            <p:cNvSpPr txBox="1"/>
            <p:nvPr/>
          </p:nvSpPr>
          <p:spPr>
            <a:xfrm>
              <a:off x="0" y="-47625"/>
              <a:ext cx="2329187" cy="2920480"/>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a:off x="-1837016" y="9258300"/>
            <a:ext cx="22712378" cy="2344455"/>
            <a:chOff x="0" y="0"/>
            <a:chExt cx="7917169" cy="817239"/>
          </a:xfrm>
        </p:grpSpPr>
        <p:sp>
          <p:nvSpPr>
            <p:cNvPr id="6" name="Freeform 6"/>
            <p:cNvSpPr/>
            <p:nvPr/>
          </p:nvSpPr>
          <p:spPr>
            <a:xfrm>
              <a:off x="0" y="0"/>
              <a:ext cx="7917169" cy="817239"/>
            </a:xfrm>
            <a:custGeom>
              <a:avLst/>
              <a:gdLst/>
              <a:ahLst/>
              <a:cxnLst/>
              <a:rect l="l" t="t" r="r" b="b"/>
              <a:pathLst>
                <a:path w="7917169" h="817239">
                  <a:moveTo>
                    <a:pt x="0" y="0"/>
                  </a:moveTo>
                  <a:lnTo>
                    <a:pt x="7917169" y="0"/>
                  </a:lnTo>
                  <a:lnTo>
                    <a:pt x="7917169" y="817239"/>
                  </a:lnTo>
                  <a:lnTo>
                    <a:pt x="0" y="817239"/>
                  </a:lnTo>
                  <a:close/>
                </a:path>
              </a:pathLst>
            </a:custGeom>
            <a:solidFill>
              <a:srgbClr val="1B68A7"/>
            </a:solidFill>
          </p:spPr>
          <p:txBody>
            <a:bodyPr/>
            <a:lstStyle/>
            <a:p>
              <a:endParaRPr lang="en-US"/>
            </a:p>
          </p:txBody>
        </p:sp>
        <p:sp>
          <p:nvSpPr>
            <p:cNvPr id="7" name="TextBox 7"/>
            <p:cNvSpPr txBox="1"/>
            <p:nvPr/>
          </p:nvSpPr>
          <p:spPr>
            <a:xfrm>
              <a:off x="0" y="-47625"/>
              <a:ext cx="7917169" cy="864864"/>
            </a:xfrm>
            <a:prstGeom prst="rect">
              <a:avLst/>
            </a:prstGeom>
          </p:spPr>
          <p:txBody>
            <a:bodyPr lIns="50800" tIns="50800" rIns="50800" bIns="50800" rtlCol="0" anchor="ctr"/>
            <a:lstStyle/>
            <a:p>
              <a:pPr algn="ctr">
                <a:lnSpc>
                  <a:spcPts val="2100"/>
                </a:lnSpc>
              </a:pPr>
              <a:endParaRPr/>
            </a:p>
          </p:txBody>
        </p:sp>
      </p:grpSp>
      <p:sp>
        <p:nvSpPr>
          <p:cNvPr id="8" name="Freeform 8"/>
          <p:cNvSpPr/>
          <p:nvPr/>
        </p:nvSpPr>
        <p:spPr>
          <a:xfrm>
            <a:off x="14199780" y="9369888"/>
            <a:ext cx="3874534" cy="758763"/>
          </a:xfrm>
          <a:custGeom>
            <a:avLst/>
            <a:gdLst/>
            <a:ahLst/>
            <a:cxnLst/>
            <a:rect l="l" t="t" r="r" b="b"/>
            <a:pathLst>
              <a:path w="3874534" h="758763">
                <a:moveTo>
                  <a:pt x="0" y="0"/>
                </a:moveTo>
                <a:lnTo>
                  <a:pt x="3874534" y="0"/>
                </a:lnTo>
                <a:lnTo>
                  <a:pt x="3874534" y="758763"/>
                </a:lnTo>
                <a:lnTo>
                  <a:pt x="0" y="758763"/>
                </a:lnTo>
                <a:lnTo>
                  <a:pt x="0" y="0"/>
                </a:lnTo>
                <a:close/>
              </a:path>
            </a:pathLst>
          </a:custGeom>
          <a:blipFill>
            <a:blip r:embed="rId2"/>
            <a:stretch>
              <a:fillRect/>
            </a:stretch>
          </a:blipFill>
        </p:spPr>
        <p:txBody>
          <a:bodyPr/>
          <a:lstStyle/>
          <a:p>
            <a:endParaRPr lang="en-US"/>
          </a:p>
        </p:txBody>
      </p:sp>
      <p:sp>
        <p:nvSpPr>
          <p:cNvPr id="9" name="TextBox 9"/>
          <p:cNvSpPr txBox="1"/>
          <p:nvPr/>
        </p:nvSpPr>
        <p:spPr>
          <a:xfrm>
            <a:off x="2438080" y="1434603"/>
            <a:ext cx="15979046" cy="1052196"/>
          </a:xfrm>
          <a:prstGeom prst="rect">
            <a:avLst/>
          </a:prstGeom>
        </p:spPr>
        <p:txBody>
          <a:bodyPr lIns="0" tIns="0" rIns="0" bIns="0" rtlCol="0" anchor="t">
            <a:spAutoFit/>
          </a:bodyPr>
          <a:lstStyle/>
          <a:p>
            <a:pPr algn="l">
              <a:lnSpc>
                <a:spcPts val="8679"/>
              </a:lnSpc>
            </a:pPr>
            <a:r>
              <a:rPr lang="en-US" sz="6199" b="1">
                <a:solidFill>
                  <a:srgbClr val="1B68A7"/>
                </a:solidFill>
                <a:latin typeface="Garet Bold"/>
                <a:ea typeface="Garet Bold"/>
                <a:cs typeface="Garet Bold"/>
                <a:sym typeface="Garet Bold"/>
              </a:rPr>
              <a:t>Community Meetings </a:t>
            </a:r>
          </a:p>
        </p:txBody>
      </p:sp>
      <p:sp>
        <p:nvSpPr>
          <p:cNvPr id="10" name="TextBox 10"/>
          <p:cNvSpPr txBox="1"/>
          <p:nvPr/>
        </p:nvSpPr>
        <p:spPr>
          <a:xfrm>
            <a:off x="2308954" y="2716515"/>
            <a:ext cx="15151389" cy="5199500"/>
          </a:xfrm>
          <a:prstGeom prst="rect">
            <a:avLst/>
          </a:prstGeom>
        </p:spPr>
        <p:txBody>
          <a:bodyPr lIns="0" tIns="0" rIns="0" bIns="0" rtlCol="0" anchor="t">
            <a:spAutoFit/>
          </a:bodyPr>
          <a:lstStyle/>
          <a:p>
            <a:pPr marL="734055" lvl="1" indent="-367027" algn="l">
              <a:lnSpc>
                <a:spcPts val="5099"/>
              </a:lnSpc>
              <a:buFont typeface="Arial"/>
              <a:buChar char="•"/>
            </a:pPr>
            <a:r>
              <a:rPr lang="en-US" sz="3399" dirty="0">
                <a:solidFill>
                  <a:srgbClr val="1B68A7"/>
                </a:solidFill>
                <a:latin typeface="Garet"/>
                <a:ea typeface="Garet"/>
                <a:cs typeface="Garet"/>
                <a:sym typeface="Garet"/>
              </a:rPr>
              <a:t>Held community m</a:t>
            </a:r>
            <a:r>
              <a:rPr lang="en-US" sz="3399" u="none" dirty="0">
                <a:solidFill>
                  <a:srgbClr val="1B68A7"/>
                </a:solidFill>
                <a:latin typeface="Garet"/>
                <a:ea typeface="Garet"/>
                <a:cs typeface="Garet"/>
                <a:sym typeface="Garet"/>
              </a:rPr>
              <a:t>eetin</a:t>
            </a:r>
            <a:r>
              <a:rPr lang="en-US" sz="3399" dirty="0">
                <a:solidFill>
                  <a:srgbClr val="1B68A7"/>
                </a:solidFill>
                <a:latin typeface="Garet"/>
                <a:ea typeface="Garet"/>
                <a:cs typeface="Garet"/>
                <a:sym typeface="Garet"/>
              </a:rPr>
              <a:t>gs for Resident questions:</a:t>
            </a:r>
          </a:p>
          <a:p>
            <a:pPr marL="1468109" lvl="2" indent="-489370" algn="l">
              <a:lnSpc>
                <a:spcPts val="5099"/>
              </a:lnSpc>
              <a:buFont typeface="Arial"/>
              <a:buChar char="⚬"/>
            </a:pPr>
            <a:r>
              <a:rPr lang="en-US" sz="3399" b="1" dirty="0">
                <a:solidFill>
                  <a:srgbClr val="1B68A7"/>
                </a:solidFill>
                <a:latin typeface="Garet"/>
                <a:ea typeface="Garet"/>
                <a:cs typeface="Garet"/>
                <a:sym typeface="Garet"/>
              </a:rPr>
              <a:t>September 22</a:t>
            </a:r>
            <a:r>
              <a:rPr lang="en-US" sz="3399" dirty="0">
                <a:solidFill>
                  <a:srgbClr val="1B68A7"/>
                </a:solidFill>
                <a:latin typeface="Garet"/>
                <a:ea typeface="Garet"/>
                <a:cs typeface="Garet"/>
                <a:sym typeface="Garet"/>
              </a:rPr>
              <a:t>: Bell Mobile &amp; Florence Village</a:t>
            </a:r>
          </a:p>
          <a:p>
            <a:pPr marL="1468109" lvl="2" indent="-489370" algn="l">
              <a:lnSpc>
                <a:spcPts val="5099"/>
              </a:lnSpc>
              <a:buFont typeface="Arial"/>
              <a:buChar char="⚬"/>
            </a:pPr>
            <a:r>
              <a:rPr lang="en-US" sz="3399" b="1" dirty="0">
                <a:solidFill>
                  <a:srgbClr val="1B68A7"/>
                </a:solidFill>
                <a:latin typeface="Garet"/>
                <a:ea typeface="Garet"/>
                <a:cs typeface="Garet"/>
                <a:sym typeface="Garet"/>
              </a:rPr>
              <a:t>October 13, October 15, November 6:</a:t>
            </a:r>
            <a:r>
              <a:rPr lang="en-US" sz="3399" dirty="0">
                <a:solidFill>
                  <a:srgbClr val="1B68A7"/>
                </a:solidFill>
                <a:latin typeface="Garet"/>
                <a:ea typeface="Garet"/>
                <a:cs typeface="Garet"/>
                <a:sym typeface="Garet"/>
              </a:rPr>
              <a:t> Bell Mobile </a:t>
            </a:r>
          </a:p>
          <a:p>
            <a:pPr marL="1468109" lvl="2" indent="-489370" algn="l">
              <a:lnSpc>
                <a:spcPts val="5099"/>
              </a:lnSpc>
              <a:buFont typeface="Arial"/>
              <a:buChar char="⚬"/>
            </a:pPr>
            <a:r>
              <a:rPr lang="en-US" sz="3399" b="1" dirty="0">
                <a:solidFill>
                  <a:srgbClr val="1B68A7"/>
                </a:solidFill>
                <a:latin typeface="Garet"/>
                <a:ea typeface="Garet"/>
                <a:cs typeface="Garet"/>
                <a:sym typeface="Garet"/>
              </a:rPr>
              <a:t>October 23, November 17: </a:t>
            </a:r>
            <a:r>
              <a:rPr lang="en-US" sz="3399" dirty="0">
                <a:solidFill>
                  <a:srgbClr val="1B68A7"/>
                </a:solidFill>
                <a:latin typeface="Garet"/>
                <a:ea typeface="Garet"/>
                <a:cs typeface="Garet"/>
                <a:sym typeface="Garet"/>
              </a:rPr>
              <a:t>Florence Village</a:t>
            </a:r>
          </a:p>
          <a:p>
            <a:pPr marL="734055" lvl="1" indent="-367027" algn="l">
              <a:lnSpc>
                <a:spcPts val="5099"/>
              </a:lnSpc>
              <a:buFont typeface="Arial"/>
              <a:buChar char="•"/>
            </a:pPr>
            <a:r>
              <a:rPr lang="en-US" sz="3399" dirty="0">
                <a:solidFill>
                  <a:srgbClr val="1B68A7"/>
                </a:solidFill>
                <a:latin typeface="Garet"/>
                <a:ea typeface="Garet"/>
                <a:cs typeface="Garet"/>
                <a:sym typeface="Garet"/>
              </a:rPr>
              <a:t>Meetings had open Q+A where residents could voice their questions, concerns, and comments.</a:t>
            </a:r>
          </a:p>
          <a:p>
            <a:pPr marL="734055" lvl="1" indent="-367027" algn="l">
              <a:lnSpc>
                <a:spcPts val="5099"/>
              </a:lnSpc>
              <a:buFont typeface="Arial"/>
              <a:buChar char="•"/>
            </a:pPr>
            <a:r>
              <a:rPr lang="en-US" sz="3399" dirty="0">
                <a:solidFill>
                  <a:srgbClr val="1B68A7"/>
                </a:solidFill>
                <a:latin typeface="Garet"/>
                <a:ea typeface="Garet"/>
                <a:cs typeface="Garet"/>
                <a:sym typeface="Garet"/>
              </a:rPr>
              <a:t>Relocation specialists, translators, and City staff attended to help answer questions.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7252791" y="-779221"/>
            <a:ext cx="8815411" cy="10907872"/>
            <a:chOff x="0" y="0"/>
            <a:chExt cx="2321754" cy="2872855"/>
          </a:xfrm>
        </p:grpSpPr>
        <p:sp>
          <p:nvSpPr>
            <p:cNvPr id="3" name="Freeform 3"/>
            <p:cNvSpPr/>
            <p:nvPr/>
          </p:nvSpPr>
          <p:spPr>
            <a:xfrm>
              <a:off x="0" y="0"/>
              <a:ext cx="2321754" cy="2872855"/>
            </a:xfrm>
            <a:custGeom>
              <a:avLst/>
              <a:gdLst/>
              <a:ahLst/>
              <a:cxnLst/>
              <a:rect l="l" t="t" r="r" b="b"/>
              <a:pathLst>
                <a:path w="2321754" h="2872855">
                  <a:moveTo>
                    <a:pt x="0" y="0"/>
                  </a:moveTo>
                  <a:lnTo>
                    <a:pt x="2321754" y="0"/>
                  </a:lnTo>
                  <a:lnTo>
                    <a:pt x="2321754" y="2872855"/>
                  </a:lnTo>
                  <a:lnTo>
                    <a:pt x="0" y="2872855"/>
                  </a:lnTo>
                  <a:close/>
                </a:path>
              </a:pathLst>
            </a:custGeom>
            <a:solidFill>
              <a:srgbClr val="1B68A7">
                <a:alpha val="29804"/>
              </a:srgbClr>
            </a:solidFill>
          </p:spPr>
          <p:txBody>
            <a:bodyPr/>
            <a:lstStyle/>
            <a:p>
              <a:endParaRPr lang="en-US"/>
            </a:p>
          </p:txBody>
        </p:sp>
        <p:sp>
          <p:nvSpPr>
            <p:cNvPr id="4" name="TextBox 4"/>
            <p:cNvSpPr txBox="1"/>
            <p:nvPr/>
          </p:nvSpPr>
          <p:spPr>
            <a:xfrm>
              <a:off x="0" y="-47625"/>
              <a:ext cx="2321754" cy="2920480"/>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a:off x="-1837016" y="9258300"/>
            <a:ext cx="22712378" cy="2344455"/>
            <a:chOff x="0" y="0"/>
            <a:chExt cx="7917169" cy="817239"/>
          </a:xfrm>
        </p:grpSpPr>
        <p:sp>
          <p:nvSpPr>
            <p:cNvPr id="6" name="Freeform 6"/>
            <p:cNvSpPr/>
            <p:nvPr/>
          </p:nvSpPr>
          <p:spPr>
            <a:xfrm>
              <a:off x="0" y="0"/>
              <a:ext cx="7917169" cy="817239"/>
            </a:xfrm>
            <a:custGeom>
              <a:avLst/>
              <a:gdLst/>
              <a:ahLst/>
              <a:cxnLst/>
              <a:rect l="l" t="t" r="r" b="b"/>
              <a:pathLst>
                <a:path w="7917169" h="817239">
                  <a:moveTo>
                    <a:pt x="0" y="0"/>
                  </a:moveTo>
                  <a:lnTo>
                    <a:pt x="7917169" y="0"/>
                  </a:lnTo>
                  <a:lnTo>
                    <a:pt x="7917169" y="817239"/>
                  </a:lnTo>
                  <a:lnTo>
                    <a:pt x="0" y="817239"/>
                  </a:lnTo>
                  <a:close/>
                </a:path>
              </a:pathLst>
            </a:custGeom>
            <a:solidFill>
              <a:srgbClr val="1B68A7"/>
            </a:solidFill>
          </p:spPr>
          <p:txBody>
            <a:bodyPr/>
            <a:lstStyle/>
            <a:p>
              <a:endParaRPr lang="en-US"/>
            </a:p>
          </p:txBody>
        </p:sp>
        <p:sp>
          <p:nvSpPr>
            <p:cNvPr id="7" name="TextBox 7"/>
            <p:cNvSpPr txBox="1"/>
            <p:nvPr/>
          </p:nvSpPr>
          <p:spPr>
            <a:xfrm>
              <a:off x="0" y="-47625"/>
              <a:ext cx="7917169" cy="864864"/>
            </a:xfrm>
            <a:prstGeom prst="rect">
              <a:avLst/>
            </a:prstGeom>
          </p:spPr>
          <p:txBody>
            <a:bodyPr lIns="50800" tIns="50800" rIns="50800" bIns="50800" rtlCol="0" anchor="ctr"/>
            <a:lstStyle/>
            <a:p>
              <a:pPr algn="ctr">
                <a:lnSpc>
                  <a:spcPts val="2100"/>
                </a:lnSpc>
              </a:pPr>
              <a:endParaRPr/>
            </a:p>
          </p:txBody>
        </p:sp>
      </p:grpSp>
      <p:sp>
        <p:nvSpPr>
          <p:cNvPr id="8" name="Freeform 8"/>
          <p:cNvSpPr/>
          <p:nvPr/>
        </p:nvSpPr>
        <p:spPr>
          <a:xfrm>
            <a:off x="14199780" y="9369888"/>
            <a:ext cx="3874534" cy="758763"/>
          </a:xfrm>
          <a:custGeom>
            <a:avLst/>
            <a:gdLst/>
            <a:ahLst/>
            <a:cxnLst/>
            <a:rect l="l" t="t" r="r" b="b"/>
            <a:pathLst>
              <a:path w="3874534" h="758763">
                <a:moveTo>
                  <a:pt x="0" y="0"/>
                </a:moveTo>
                <a:lnTo>
                  <a:pt x="3874534" y="0"/>
                </a:lnTo>
                <a:lnTo>
                  <a:pt x="3874534" y="758763"/>
                </a:lnTo>
                <a:lnTo>
                  <a:pt x="0" y="758763"/>
                </a:lnTo>
                <a:lnTo>
                  <a:pt x="0" y="0"/>
                </a:lnTo>
                <a:close/>
              </a:path>
            </a:pathLst>
          </a:custGeom>
          <a:blipFill>
            <a:blip r:embed="rId2"/>
            <a:stretch>
              <a:fillRect/>
            </a:stretch>
          </a:blipFill>
        </p:spPr>
        <p:txBody>
          <a:bodyPr/>
          <a:lstStyle/>
          <a:p>
            <a:endParaRPr lang="en-US"/>
          </a:p>
        </p:txBody>
      </p:sp>
      <p:sp>
        <p:nvSpPr>
          <p:cNvPr id="9" name="TextBox 9"/>
          <p:cNvSpPr txBox="1"/>
          <p:nvPr/>
        </p:nvSpPr>
        <p:spPr>
          <a:xfrm>
            <a:off x="2095268" y="1341375"/>
            <a:ext cx="15979046" cy="1009650"/>
          </a:xfrm>
          <a:prstGeom prst="rect">
            <a:avLst/>
          </a:prstGeom>
        </p:spPr>
        <p:txBody>
          <a:bodyPr lIns="0" tIns="0" rIns="0" bIns="0" rtlCol="0" anchor="t">
            <a:spAutoFit/>
          </a:bodyPr>
          <a:lstStyle/>
          <a:p>
            <a:pPr algn="l">
              <a:lnSpc>
                <a:spcPts val="8399"/>
              </a:lnSpc>
            </a:pPr>
            <a:r>
              <a:rPr lang="en-US" sz="5999" b="1">
                <a:solidFill>
                  <a:srgbClr val="1B68A7"/>
                </a:solidFill>
                <a:latin typeface="Garet Bold"/>
                <a:ea typeface="Garet Bold"/>
                <a:cs typeface="Garet Bold"/>
                <a:sym typeface="Garet Bold"/>
              </a:rPr>
              <a:t>Community Outreach </a:t>
            </a:r>
          </a:p>
        </p:txBody>
      </p:sp>
      <p:sp>
        <p:nvSpPr>
          <p:cNvPr id="10" name="TextBox 10"/>
          <p:cNvSpPr txBox="1"/>
          <p:nvPr/>
        </p:nvSpPr>
        <p:spPr>
          <a:xfrm>
            <a:off x="2095268" y="2809177"/>
            <a:ext cx="15151389" cy="6478697"/>
          </a:xfrm>
          <a:prstGeom prst="rect">
            <a:avLst/>
          </a:prstGeom>
        </p:spPr>
        <p:txBody>
          <a:bodyPr lIns="0" tIns="0" rIns="0" bIns="0" rtlCol="0" anchor="t">
            <a:spAutoFit/>
          </a:bodyPr>
          <a:lstStyle/>
          <a:p>
            <a:pPr marL="734055" lvl="1" indent="-367027" algn="l">
              <a:lnSpc>
                <a:spcPts val="5099"/>
              </a:lnSpc>
              <a:buFont typeface="Arial"/>
              <a:buChar char="•"/>
            </a:pPr>
            <a:r>
              <a:rPr lang="en-US" sz="4000" dirty="0">
                <a:solidFill>
                  <a:srgbClr val="1B68A7"/>
                </a:solidFill>
                <a:latin typeface="Garet"/>
                <a:ea typeface="Garet"/>
                <a:cs typeface="Garet"/>
                <a:sym typeface="Garet"/>
              </a:rPr>
              <a:t>Maintained website, </a:t>
            </a:r>
            <a:r>
              <a:rPr lang="en-US" sz="4000" u="sng" dirty="0">
                <a:solidFill>
                  <a:srgbClr val="1B68A7"/>
                </a:solidFill>
                <a:latin typeface="Garet"/>
                <a:ea typeface="Garet"/>
                <a:cs typeface="Garet"/>
                <a:sym typeface="Garet"/>
                <a:hlinkClick r:id="rId3" tooltip="https://www.bellrelocationplan.com"/>
              </a:rPr>
              <a:t>BellRelocationPlan.com</a:t>
            </a:r>
            <a:r>
              <a:rPr lang="en-US" sz="4000" dirty="0">
                <a:solidFill>
                  <a:srgbClr val="1B68A7"/>
                </a:solidFill>
                <a:latin typeface="Garet"/>
                <a:ea typeface="Garet"/>
                <a:cs typeface="Garet"/>
                <a:sym typeface="Garet"/>
              </a:rPr>
              <a:t>, with resources for residents.</a:t>
            </a:r>
          </a:p>
          <a:p>
            <a:pPr marL="734055" lvl="1" indent="-367027" algn="l">
              <a:lnSpc>
                <a:spcPts val="5099"/>
              </a:lnSpc>
              <a:buFont typeface="Arial"/>
              <a:buChar char="•"/>
            </a:pPr>
            <a:r>
              <a:rPr lang="en-US" sz="4000" dirty="0">
                <a:solidFill>
                  <a:srgbClr val="1B68A7"/>
                </a:solidFill>
                <a:latin typeface="Garet"/>
                <a:ea typeface="Garet"/>
                <a:cs typeface="Garet"/>
                <a:sym typeface="Garet"/>
              </a:rPr>
              <a:t>Notices posted at both parks: </a:t>
            </a:r>
          </a:p>
          <a:p>
            <a:pPr marL="734055" lvl="1" indent="-367027" algn="l">
              <a:lnSpc>
                <a:spcPts val="5099"/>
              </a:lnSpc>
              <a:buFont typeface="Arial"/>
              <a:buChar char="•"/>
            </a:pPr>
            <a:r>
              <a:rPr lang="en-US" sz="4000" b="1" dirty="0">
                <a:solidFill>
                  <a:srgbClr val="FF0000"/>
                </a:solidFill>
                <a:latin typeface="Garet"/>
                <a:ea typeface="Garet"/>
                <a:cs typeface="Garet"/>
                <a:sym typeface="Garet"/>
              </a:rPr>
              <a:t>Appraisals, Interview schedule, Community Meetings, Fact Sheets and Impact report</a:t>
            </a:r>
          </a:p>
          <a:p>
            <a:pPr marL="734055" lvl="1" indent="-367027" algn="l">
              <a:lnSpc>
                <a:spcPts val="5099"/>
              </a:lnSpc>
              <a:buFont typeface="Arial"/>
              <a:buChar char="•"/>
            </a:pPr>
            <a:r>
              <a:rPr lang="en-US" sz="4000" dirty="0">
                <a:solidFill>
                  <a:srgbClr val="1B68A7"/>
                </a:solidFill>
                <a:latin typeface="Garet"/>
                <a:ea typeface="Garet"/>
                <a:cs typeface="Garet"/>
                <a:sym typeface="Garet"/>
              </a:rPr>
              <a:t>Provided Interpretation services at all meetings</a:t>
            </a:r>
          </a:p>
          <a:p>
            <a:pPr marL="734055" lvl="1" indent="-367027" algn="l">
              <a:lnSpc>
                <a:spcPts val="5099"/>
              </a:lnSpc>
              <a:buFont typeface="Arial"/>
              <a:buChar char="•"/>
            </a:pPr>
            <a:r>
              <a:rPr lang="en-US" sz="4000" dirty="0">
                <a:solidFill>
                  <a:srgbClr val="1B68A7"/>
                </a:solidFill>
                <a:latin typeface="Garet"/>
                <a:ea typeface="Garet"/>
                <a:cs typeface="Garet"/>
                <a:sym typeface="Garet"/>
              </a:rPr>
              <a:t>All documents provided in Spanish and English</a:t>
            </a:r>
          </a:p>
          <a:p>
            <a:pPr marL="734055" lvl="1" indent="-367027" algn="l">
              <a:lnSpc>
                <a:spcPts val="5099"/>
              </a:lnSpc>
              <a:buFont typeface="Arial"/>
              <a:buChar char="•"/>
            </a:pPr>
            <a:r>
              <a:rPr lang="en-US" sz="4000" dirty="0">
                <a:solidFill>
                  <a:srgbClr val="1B68A7"/>
                </a:solidFill>
                <a:latin typeface="Garet"/>
                <a:ea typeface="Garet"/>
                <a:cs typeface="Garet"/>
                <a:sym typeface="Garet"/>
              </a:rPr>
              <a:t>Conducted phone and In-person meetings and Interviews.</a:t>
            </a:r>
          </a:p>
          <a:p>
            <a:pPr algn="l">
              <a:lnSpc>
                <a:spcPts val="4799"/>
              </a:lnSpc>
            </a:pPr>
            <a:endParaRPr lang="en-US" sz="3399" dirty="0">
              <a:solidFill>
                <a:srgbClr val="1B68A7"/>
              </a:solidFill>
              <a:latin typeface="Garet"/>
              <a:ea typeface="Garet"/>
              <a:cs typeface="Garet"/>
              <a:sym typeface="Garet"/>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3812401" y="0"/>
            <a:ext cx="11156613" cy="10907872"/>
            <a:chOff x="0" y="0"/>
            <a:chExt cx="2938367" cy="2872855"/>
          </a:xfrm>
        </p:grpSpPr>
        <p:sp>
          <p:nvSpPr>
            <p:cNvPr id="3" name="Freeform 3"/>
            <p:cNvSpPr/>
            <p:nvPr/>
          </p:nvSpPr>
          <p:spPr>
            <a:xfrm>
              <a:off x="0" y="0"/>
              <a:ext cx="2938367" cy="2872855"/>
            </a:xfrm>
            <a:custGeom>
              <a:avLst/>
              <a:gdLst/>
              <a:ahLst/>
              <a:cxnLst/>
              <a:rect l="l" t="t" r="r" b="b"/>
              <a:pathLst>
                <a:path w="2938367" h="2872855">
                  <a:moveTo>
                    <a:pt x="0" y="0"/>
                  </a:moveTo>
                  <a:lnTo>
                    <a:pt x="2938367" y="0"/>
                  </a:lnTo>
                  <a:lnTo>
                    <a:pt x="2938367" y="2872855"/>
                  </a:lnTo>
                  <a:lnTo>
                    <a:pt x="0" y="2872855"/>
                  </a:lnTo>
                  <a:close/>
                </a:path>
              </a:pathLst>
            </a:custGeom>
            <a:solidFill>
              <a:srgbClr val="1B68A7">
                <a:alpha val="29804"/>
              </a:srgbClr>
            </a:solidFill>
          </p:spPr>
          <p:txBody>
            <a:bodyPr/>
            <a:lstStyle/>
            <a:p>
              <a:endParaRPr lang="en-US"/>
            </a:p>
          </p:txBody>
        </p:sp>
        <p:sp>
          <p:nvSpPr>
            <p:cNvPr id="4" name="TextBox 4"/>
            <p:cNvSpPr txBox="1"/>
            <p:nvPr/>
          </p:nvSpPr>
          <p:spPr>
            <a:xfrm>
              <a:off x="0" y="-47625"/>
              <a:ext cx="2938367" cy="2920480"/>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a:off x="-1837016" y="9258300"/>
            <a:ext cx="22712378" cy="2344455"/>
            <a:chOff x="0" y="0"/>
            <a:chExt cx="7917169" cy="817239"/>
          </a:xfrm>
        </p:grpSpPr>
        <p:sp>
          <p:nvSpPr>
            <p:cNvPr id="6" name="Freeform 6"/>
            <p:cNvSpPr/>
            <p:nvPr/>
          </p:nvSpPr>
          <p:spPr>
            <a:xfrm>
              <a:off x="0" y="0"/>
              <a:ext cx="7917169" cy="817239"/>
            </a:xfrm>
            <a:custGeom>
              <a:avLst/>
              <a:gdLst/>
              <a:ahLst/>
              <a:cxnLst/>
              <a:rect l="l" t="t" r="r" b="b"/>
              <a:pathLst>
                <a:path w="7917169" h="817239">
                  <a:moveTo>
                    <a:pt x="0" y="0"/>
                  </a:moveTo>
                  <a:lnTo>
                    <a:pt x="7917169" y="0"/>
                  </a:lnTo>
                  <a:lnTo>
                    <a:pt x="7917169" y="817239"/>
                  </a:lnTo>
                  <a:lnTo>
                    <a:pt x="0" y="817239"/>
                  </a:lnTo>
                  <a:close/>
                </a:path>
              </a:pathLst>
            </a:custGeom>
            <a:solidFill>
              <a:srgbClr val="1B68A7"/>
            </a:solidFill>
          </p:spPr>
          <p:txBody>
            <a:bodyPr/>
            <a:lstStyle/>
            <a:p>
              <a:endParaRPr lang="en-US"/>
            </a:p>
          </p:txBody>
        </p:sp>
        <p:sp>
          <p:nvSpPr>
            <p:cNvPr id="7" name="TextBox 7"/>
            <p:cNvSpPr txBox="1"/>
            <p:nvPr/>
          </p:nvSpPr>
          <p:spPr>
            <a:xfrm>
              <a:off x="0" y="-47625"/>
              <a:ext cx="7917169" cy="864864"/>
            </a:xfrm>
            <a:prstGeom prst="rect">
              <a:avLst/>
            </a:prstGeom>
          </p:spPr>
          <p:txBody>
            <a:bodyPr lIns="50800" tIns="50800" rIns="50800" bIns="50800" rtlCol="0" anchor="ctr"/>
            <a:lstStyle/>
            <a:p>
              <a:pPr algn="ctr">
                <a:lnSpc>
                  <a:spcPts val="2100"/>
                </a:lnSpc>
              </a:pPr>
              <a:endParaRPr/>
            </a:p>
          </p:txBody>
        </p:sp>
      </p:grpSp>
      <p:sp>
        <p:nvSpPr>
          <p:cNvPr id="8" name="Freeform 8"/>
          <p:cNvSpPr/>
          <p:nvPr/>
        </p:nvSpPr>
        <p:spPr>
          <a:xfrm>
            <a:off x="14199780" y="9369888"/>
            <a:ext cx="3874534" cy="758763"/>
          </a:xfrm>
          <a:custGeom>
            <a:avLst/>
            <a:gdLst/>
            <a:ahLst/>
            <a:cxnLst/>
            <a:rect l="l" t="t" r="r" b="b"/>
            <a:pathLst>
              <a:path w="3874534" h="758763">
                <a:moveTo>
                  <a:pt x="0" y="0"/>
                </a:moveTo>
                <a:lnTo>
                  <a:pt x="3874534" y="0"/>
                </a:lnTo>
                <a:lnTo>
                  <a:pt x="3874534" y="758763"/>
                </a:lnTo>
                <a:lnTo>
                  <a:pt x="0" y="758763"/>
                </a:lnTo>
                <a:lnTo>
                  <a:pt x="0" y="0"/>
                </a:lnTo>
                <a:close/>
              </a:path>
            </a:pathLst>
          </a:custGeom>
          <a:blipFill>
            <a:blip r:embed="rId3"/>
            <a:stretch>
              <a:fillRect/>
            </a:stretch>
          </a:blipFill>
        </p:spPr>
        <p:txBody>
          <a:bodyPr/>
          <a:lstStyle/>
          <a:p>
            <a:endParaRPr lang="en-US"/>
          </a:p>
        </p:txBody>
      </p:sp>
      <p:sp>
        <p:nvSpPr>
          <p:cNvPr id="9" name="TextBox 9"/>
          <p:cNvSpPr txBox="1"/>
          <p:nvPr/>
        </p:nvSpPr>
        <p:spPr>
          <a:xfrm>
            <a:off x="1028700" y="2716198"/>
            <a:ext cx="12341765" cy="3863340"/>
          </a:xfrm>
          <a:prstGeom prst="rect">
            <a:avLst/>
          </a:prstGeom>
        </p:spPr>
        <p:txBody>
          <a:bodyPr lIns="0" tIns="0" rIns="0" bIns="0" rtlCol="0" anchor="t">
            <a:spAutoFit/>
          </a:bodyPr>
          <a:lstStyle/>
          <a:p>
            <a:pPr marL="561339" lvl="1" indent="-280669" algn="l">
              <a:lnSpc>
                <a:spcPts val="3899"/>
              </a:lnSpc>
              <a:buFont typeface="Arial"/>
              <a:buChar char="•"/>
            </a:pPr>
            <a:r>
              <a:rPr lang="en-US" sz="2599">
                <a:solidFill>
                  <a:srgbClr val="1B68A7"/>
                </a:solidFill>
                <a:latin typeface="Garet"/>
                <a:ea typeface="Garet"/>
                <a:cs typeface="Garet"/>
                <a:sym typeface="Garet"/>
              </a:rPr>
              <a:t>Hired the Office of Project Coordination (OPC) to develop the Relocation Impact Report for Bell Mobile Home Park.</a:t>
            </a:r>
          </a:p>
          <a:p>
            <a:pPr marL="561339" lvl="1" indent="-280669" algn="l">
              <a:lnSpc>
                <a:spcPts val="3899"/>
              </a:lnSpc>
              <a:buFont typeface="Arial"/>
              <a:buChar char="•"/>
            </a:pPr>
            <a:r>
              <a:rPr lang="en-US" sz="2599">
                <a:solidFill>
                  <a:srgbClr val="1B68A7"/>
                </a:solidFill>
                <a:latin typeface="Garet"/>
                <a:ea typeface="Garet"/>
                <a:cs typeface="Garet"/>
                <a:sym typeface="Garet"/>
              </a:rPr>
              <a:t>Households were interviewed to assess relocation needs and answer individualized questions. Information collected during interviews includes: </a:t>
            </a:r>
          </a:p>
          <a:p>
            <a:pPr marL="1122678" lvl="2" indent="-374226" algn="l">
              <a:lnSpc>
                <a:spcPts val="3899"/>
              </a:lnSpc>
              <a:buFont typeface="Arial"/>
              <a:buChar char="⚬"/>
            </a:pPr>
            <a:r>
              <a:rPr lang="en-US" sz="2599">
                <a:solidFill>
                  <a:srgbClr val="1B68A7"/>
                </a:solidFill>
                <a:latin typeface="Garet"/>
                <a:ea typeface="Garet"/>
                <a:cs typeface="Garet"/>
                <a:sym typeface="Garet"/>
              </a:rPr>
              <a:t>Household size and composition </a:t>
            </a:r>
          </a:p>
          <a:p>
            <a:pPr marL="1122678" lvl="2" indent="-374226" algn="l">
              <a:lnSpc>
                <a:spcPts val="3899"/>
              </a:lnSpc>
              <a:buFont typeface="Arial"/>
              <a:buChar char="⚬"/>
            </a:pPr>
            <a:r>
              <a:rPr lang="en-US" sz="2599">
                <a:solidFill>
                  <a:srgbClr val="1B68A7"/>
                </a:solidFill>
                <a:latin typeface="Garet"/>
                <a:ea typeface="Garet"/>
                <a:cs typeface="Garet"/>
                <a:sym typeface="Garet"/>
              </a:rPr>
              <a:t>Ages of household members </a:t>
            </a:r>
          </a:p>
          <a:p>
            <a:pPr marL="1122678" lvl="2" indent="-374226" algn="l">
              <a:lnSpc>
                <a:spcPts val="3899"/>
              </a:lnSpc>
              <a:buFont typeface="Arial"/>
              <a:buChar char="⚬"/>
            </a:pPr>
            <a:r>
              <a:rPr lang="en-US" sz="2599">
                <a:solidFill>
                  <a:srgbClr val="1B68A7"/>
                </a:solidFill>
                <a:latin typeface="Garet"/>
                <a:ea typeface="Garet"/>
                <a:cs typeface="Garet"/>
                <a:sym typeface="Garet"/>
              </a:rPr>
              <a:t>Income and current housing costs </a:t>
            </a:r>
          </a:p>
        </p:txBody>
      </p:sp>
      <p:sp>
        <p:nvSpPr>
          <p:cNvPr id="10" name="Freeform 10"/>
          <p:cNvSpPr/>
          <p:nvPr/>
        </p:nvSpPr>
        <p:spPr>
          <a:xfrm>
            <a:off x="14659415" y="1574550"/>
            <a:ext cx="2955265" cy="2711217"/>
          </a:xfrm>
          <a:custGeom>
            <a:avLst/>
            <a:gdLst/>
            <a:ahLst/>
            <a:cxnLst/>
            <a:rect l="l" t="t" r="r" b="b"/>
            <a:pathLst>
              <a:path w="2955265" h="2711217">
                <a:moveTo>
                  <a:pt x="0" y="0"/>
                </a:moveTo>
                <a:lnTo>
                  <a:pt x="2955264" y="0"/>
                </a:lnTo>
                <a:lnTo>
                  <a:pt x="2955264" y="2711217"/>
                </a:lnTo>
                <a:lnTo>
                  <a:pt x="0" y="2711217"/>
                </a:lnTo>
                <a:lnTo>
                  <a:pt x="0" y="0"/>
                </a:lnTo>
                <a:close/>
              </a:path>
            </a:pathLst>
          </a:custGeom>
          <a:blipFill>
            <a:blip r:embed="rId4"/>
            <a:stretch>
              <a:fillRect/>
            </a:stretch>
          </a:blipFill>
        </p:spPr>
        <p:txBody>
          <a:bodyPr/>
          <a:lstStyle/>
          <a:p>
            <a:endParaRPr lang="en-US"/>
          </a:p>
        </p:txBody>
      </p:sp>
      <p:sp>
        <p:nvSpPr>
          <p:cNvPr id="11" name="Freeform 11"/>
          <p:cNvSpPr/>
          <p:nvPr/>
        </p:nvSpPr>
        <p:spPr>
          <a:xfrm>
            <a:off x="14537251" y="5143500"/>
            <a:ext cx="3077428" cy="2881731"/>
          </a:xfrm>
          <a:custGeom>
            <a:avLst/>
            <a:gdLst/>
            <a:ahLst/>
            <a:cxnLst/>
            <a:rect l="l" t="t" r="r" b="b"/>
            <a:pathLst>
              <a:path w="3077428" h="2881731">
                <a:moveTo>
                  <a:pt x="0" y="0"/>
                </a:moveTo>
                <a:lnTo>
                  <a:pt x="3077428" y="0"/>
                </a:lnTo>
                <a:lnTo>
                  <a:pt x="3077428" y="2881731"/>
                </a:lnTo>
                <a:lnTo>
                  <a:pt x="0" y="2881731"/>
                </a:lnTo>
                <a:lnTo>
                  <a:pt x="0" y="0"/>
                </a:lnTo>
                <a:close/>
              </a:path>
            </a:pathLst>
          </a:custGeom>
          <a:blipFill>
            <a:blip r:embed="rId5"/>
            <a:stretch>
              <a:fillRect/>
            </a:stretch>
          </a:blipFill>
        </p:spPr>
        <p:txBody>
          <a:bodyPr/>
          <a:lstStyle/>
          <a:p>
            <a:endParaRPr lang="en-US"/>
          </a:p>
        </p:txBody>
      </p:sp>
      <p:sp>
        <p:nvSpPr>
          <p:cNvPr id="12" name="TextBox 12"/>
          <p:cNvSpPr txBox="1"/>
          <p:nvPr/>
        </p:nvSpPr>
        <p:spPr>
          <a:xfrm>
            <a:off x="1028700" y="808034"/>
            <a:ext cx="15979046" cy="920115"/>
          </a:xfrm>
          <a:prstGeom prst="rect">
            <a:avLst/>
          </a:prstGeom>
        </p:spPr>
        <p:txBody>
          <a:bodyPr lIns="0" tIns="0" rIns="0" bIns="0" rtlCol="0" anchor="t">
            <a:spAutoFit/>
          </a:bodyPr>
          <a:lstStyle/>
          <a:p>
            <a:pPr algn="l">
              <a:lnSpc>
                <a:spcPts val="7559"/>
              </a:lnSpc>
            </a:pPr>
            <a:r>
              <a:rPr lang="en-US" sz="5400" b="1">
                <a:solidFill>
                  <a:srgbClr val="1B68A7"/>
                </a:solidFill>
                <a:latin typeface="Garet Bold"/>
                <a:ea typeface="Garet Bold"/>
                <a:cs typeface="Garet Bold"/>
                <a:sym typeface="Garet Bold"/>
              </a:rPr>
              <a:t>Creation of Impact Report </a:t>
            </a:r>
          </a:p>
        </p:txBody>
      </p:sp>
      <p:sp>
        <p:nvSpPr>
          <p:cNvPr id="13" name="TextBox 13"/>
          <p:cNvSpPr txBox="1"/>
          <p:nvPr/>
        </p:nvSpPr>
        <p:spPr>
          <a:xfrm>
            <a:off x="1028700" y="1966898"/>
            <a:ext cx="10494092" cy="587375"/>
          </a:xfrm>
          <a:prstGeom prst="rect">
            <a:avLst/>
          </a:prstGeom>
        </p:spPr>
        <p:txBody>
          <a:bodyPr lIns="0" tIns="0" rIns="0" bIns="0" rtlCol="0" anchor="t">
            <a:spAutoFit/>
          </a:bodyPr>
          <a:lstStyle/>
          <a:p>
            <a:pPr algn="l">
              <a:lnSpc>
                <a:spcPts val="4899"/>
              </a:lnSpc>
            </a:pPr>
            <a:r>
              <a:rPr lang="en-US" sz="3499" b="1">
                <a:solidFill>
                  <a:srgbClr val="1B68A7"/>
                </a:solidFill>
                <a:latin typeface="Garet Bold"/>
                <a:ea typeface="Garet Bold"/>
                <a:cs typeface="Garet Bold"/>
                <a:sym typeface="Garet Bold"/>
              </a:rPr>
              <a:t>Relocation Specialists </a:t>
            </a:r>
          </a:p>
        </p:txBody>
      </p:sp>
      <p:sp>
        <p:nvSpPr>
          <p:cNvPr id="14" name="TextBox 14"/>
          <p:cNvSpPr txBox="1"/>
          <p:nvPr/>
        </p:nvSpPr>
        <p:spPr>
          <a:xfrm>
            <a:off x="1028700" y="6760513"/>
            <a:ext cx="10494092" cy="587375"/>
          </a:xfrm>
          <a:prstGeom prst="rect">
            <a:avLst/>
          </a:prstGeom>
        </p:spPr>
        <p:txBody>
          <a:bodyPr lIns="0" tIns="0" rIns="0" bIns="0" rtlCol="0" anchor="t">
            <a:spAutoFit/>
          </a:bodyPr>
          <a:lstStyle/>
          <a:p>
            <a:pPr algn="l">
              <a:lnSpc>
                <a:spcPts val="4899"/>
              </a:lnSpc>
            </a:pPr>
            <a:r>
              <a:rPr lang="en-US" sz="3499" b="1">
                <a:solidFill>
                  <a:srgbClr val="1B68A7"/>
                </a:solidFill>
                <a:latin typeface="Garet Bold"/>
                <a:ea typeface="Garet Bold"/>
                <a:cs typeface="Garet Bold"/>
                <a:sym typeface="Garet Bold"/>
              </a:rPr>
              <a:t>Appraisals </a:t>
            </a:r>
          </a:p>
        </p:txBody>
      </p:sp>
      <p:sp>
        <p:nvSpPr>
          <p:cNvPr id="15" name="TextBox 15"/>
          <p:cNvSpPr txBox="1"/>
          <p:nvPr/>
        </p:nvSpPr>
        <p:spPr>
          <a:xfrm>
            <a:off x="1028700" y="7449359"/>
            <a:ext cx="11923234" cy="1434465"/>
          </a:xfrm>
          <a:prstGeom prst="rect">
            <a:avLst/>
          </a:prstGeom>
        </p:spPr>
        <p:txBody>
          <a:bodyPr lIns="0" tIns="0" rIns="0" bIns="0" rtlCol="0" anchor="t">
            <a:spAutoFit/>
          </a:bodyPr>
          <a:lstStyle/>
          <a:p>
            <a:pPr marL="561339" lvl="1" indent="-280669" algn="l">
              <a:lnSpc>
                <a:spcPts val="3899"/>
              </a:lnSpc>
              <a:buFont typeface="Arial"/>
              <a:buChar char="•"/>
            </a:pPr>
            <a:r>
              <a:rPr lang="en-US" sz="2599">
                <a:solidFill>
                  <a:srgbClr val="1B68A7"/>
                </a:solidFill>
                <a:latin typeface="Garet"/>
                <a:ea typeface="Garet"/>
                <a:cs typeface="Garet"/>
                <a:sym typeface="Garet"/>
              </a:rPr>
              <a:t>Hired Geoff Wilhelm, a certified, independent appraiser. </a:t>
            </a:r>
          </a:p>
          <a:p>
            <a:pPr marL="561339" lvl="1" indent="-280669" algn="l">
              <a:lnSpc>
                <a:spcPts val="3899"/>
              </a:lnSpc>
              <a:buFont typeface="Arial"/>
              <a:buChar char="•"/>
            </a:pPr>
            <a:r>
              <a:rPr lang="en-US" sz="2599">
                <a:solidFill>
                  <a:srgbClr val="1B68A7"/>
                </a:solidFill>
                <a:latin typeface="Garet"/>
                <a:ea typeface="Garet"/>
                <a:cs typeface="Garet"/>
                <a:sym typeface="Garet"/>
              </a:rPr>
              <a:t>Provided fair and consistent market valuations of properties for the creation of the impact report.</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7252791" y="-779221"/>
            <a:ext cx="11307861" cy="10907872"/>
            <a:chOff x="0" y="0"/>
            <a:chExt cx="2978202" cy="2872855"/>
          </a:xfrm>
        </p:grpSpPr>
        <p:sp>
          <p:nvSpPr>
            <p:cNvPr id="3" name="Freeform 3"/>
            <p:cNvSpPr/>
            <p:nvPr/>
          </p:nvSpPr>
          <p:spPr>
            <a:xfrm>
              <a:off x="0" y="0"/>
              <a:ext cx="2978202" cy="2872855"/>
            </a:xfrm>
            <a:custGeom>
              <a:avLst/>
              <a:gdLst/>
              <a:ahLst/>
              <a:cxnLst/>
              <a:rect l="l" t="t" r="r" b="b"/>
              <a:pathLst>
                <a:path w="2978202" h="2872855">
                  <a:moveTo>
                    <a:pt x="0" y="0"/>
                  </a:moveTo>
                  <a:lnTo>
                    <a:pt x="2978202" y="0"/>
                  </a:lnTo>
                  <a:lnTo>
                    <a:pt x="2978202" y="2872855"/>
                  </a:lnTo>
                  <a:lnTo>
                    <a:pt x="0" y="2872855"/>
                  </a:lnTo>
                  <a:close/>
                </a:path>
              </a:pathLst>
            </a:custGeom>
            <a:solidFill>
              <a:srgbClr val="A7B83A">
                <a:alpha val="36863"/>
              </a:srgbClr>
            </a:solidFill>
          </p:spPr>
          <p:txBody>
            <a:bodyPr/>
            <a:lstStyle/>
            <a:p>
              <a:endParaRPr lang="en-US"/>
            </a:p>
          </p:txBody>
        </p:sp>
        <p:sp>
          <p:nvSpPr>
            <p:cNvPr id="4" name="TextBox 4"/>
            <p:cNvSpPr txBox="1"/>
            <p:nvPr/>
          </p:nvSpPr>
          <p:spPr>
            <a:xfrm>
              <a:off x="0" y="-47625"/>
              <a:ext cx="2978202" cy="2920480"/>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a:off x="-1837016" y="9258300"/>
            <a:ext cx="22712378" cy="2344455"/>
            <a:chOff x="0" y="0"/>
            <a:chExt cx="7917169" cy="817239"/>
          </a:xfrm>
        </p:grpSpPr>
        <p:sp>
          <p:nvSpPr>
            <p:cNvPr id="6" name="Freeform 6"/>
            <p:cNvSpPr/>
            <p:nvPr/>
          </p:nvSpPr>
          <p:spPr>
            <a:xfrm>
              <a:off x="0" y="0"/>
              <a:ext cx="7917169" cy="817239"/>
            </a:xfrm>
            <a:custGeom>
              <a:avLst/>
              <a:gdLst/>
              <a:ahLst/>
              <a:cxnLst/>
              <a:rect l="l" t="t" r="r" b="b"/>
              <a:pathLst>
                <a:path w="7917169" h="817239">
                  <a:moveTo>
                    <a:pt x="0" y="0"/>
                  </a:moveTo>
                  <a:lnTo>
                    <a:pt x="7917169" y="0"/>
                  </a:lnTo>
                  <a:lnTo>
                    <a:pt x="7917169" y="817239"/>
                  </a:lnTo>
                  <a:lnTo>
                    <a:pt x="0" y="817239"/>
                  </a:lnTo>
                  <a:close/>
                </a:path>
              </a:pathLst>
            </a:custGeom>
            <a:solidFill>
              <a:srgbClr val="1B68A7"/>
            </a:solidFill>
          </p:spPr>
          <p:txBody>
            <a:bodyPr/>
            <a:lstStyle/>
            <a:p>
              <a:endParaRPr lang="en-US"/>
            </a:p>
          </p:txBody>
        </p:sp>
        <p:sp>
          <p:nvSpPr>
            <p:cNvPr id="7" name="TextBox 7"/>
            <p:cNvSpPr txBox="1"/>
            <p:nvPr/>
          </p:nvSpPr>
          <p:spPr>
            <a:xfrm>
              <a:off x="0" y="-47625"/>
              <a:ext cx="7917169" cy="864864"/>
            </a:xfrm>
            <a:prstGeom prst="rect">
              <a:avLst/>
            </a:prstGeom>
          </p:spPr>
          <p:txBody>
            <a:bodyPr lIns="50800" tIns="50800" rIns="50800" bIns="50800" rtlCol="0" anchor="ctr"/>
            <a:lstStyle/>
            <a:p>
              <a:pPr algn="ctr">
                <a:lnSpc>
                  <a:spcPts val="2100"/>
                </a:lnSpc>
              </a:pPr>
              <a:endParaRPr/>
            </a:p>
          </p:txBody>
        </p:sp>
      </p:grpSp>
      <p:sp>
        <p:nvSpPr>
          <p:cNvPr id="8" name="Freeform 8"/>
          <p:cNvSpPr/>
          <p:nvPr/>
        </p:nvSpPr>
        <p:spPr>
          <a:xfrm>
            <a:off x="14199780" y="9369888"/>
            <a:ext cx="3874534" cy="758763"/>
          </a:xfrm>
          <a:custGeom>
            <a:avLst/>
            <a:gdLst/>
            <a:ahLst/>
            <a:cxnLst/>
            <a:rect l="l" t="t" r="r" b="b"/>
            <a:pathLst>
              <a:path w="3874534" h="758763">
                <a:moveTo>
                  <a:pt x="0" y="0"/>
                </a:moveTo>
                <a:lnTo>
                  <a:pt x="3874534" y="0"/>
                </a:lnTo>
                <a:lnTo>
                  <a:pt x="3874534" y="758763"/>
                </a:lnTo>
                <a:lnTo>
                  <a:pt x="0" y="758763"/>
                </a:lnTo>
                <a:lnTo>
                  <a:pt x="0" y="0"/>
                </a:lnTo>
                <a:close/>
              </a:path>
            </a:pathLst>
          </a:custGeom>
          <a:blipFill>
            <a:blip r:embed="rId2"/>
            <a:stretch>
              <a:fillRect/>
            </a:stretch>
          </a:blipFill>
        </p:spPr>
        <p:txBody>
          <a:bodyPr/>
          <a:lstStyle/>
          <a:p>
            <a:endParaRPr lang="en-US"/>
          </a:p>
        </p:txBody>
      </p:sp>
      <p:sp>
        <p:nvSpPr>
          <p:cNvPr id="9" name="TextBox 9"/>
          <p:cNvSpPr txBox="1"/>
          <p:nvPr/>
        </p:nvSpPr>
        <p:spPr>
          <a:xfrm>
            <a:off x="4653178" y="2261181"/>
            <a:ext cx="12852154" cy="5488041"/>
          </a:xfrm>
          <a:prstGeom prst="rect">
            <a:avLst/>
          </a:prstGeom>
        </p:spPr>
        <p:txBody>
          <a:bodyPr lIns="0" tIns="0" rIns="0" bIns="0" rtlCol="0" anchor="t">
            <a:spAutoFit/>
          </a:bodyPr>
          <a:lstStyle/>
          <a:p>
            <a:pPr marL="626107" lvl="1" indent="-313054" algn="l">
              <a:lnSpc>
                <a:spcPts val="4349"/>
              </a:lnSpc>
              <a:buFont typeface="Arial"/>
              <a:buChar char="•"/>
            </a:pPr>
            <a:r>
              <a:rPr lang="en-US" sz="2899" dirty="0">
                <a:solidFill>
                  <a:srgbClr val="1B68A7"/>
                </a:solidFill>
                <a:latin typeface="Garet"/>
                <a:ea typeface="Garet"/>
                <a:cs typeface="Garet"/>
                <a:sym typeface="Garet"/>
              </a:rPr>
              <a:t>OPC successfully interviewed</a:t>
            </a:r>
            <a:r>
              <a:rPr lang="en-US" sz="2899" b="1" dirty="0">
                <a:solidFill>
                  <a:srgbClr val="1B68A7"/>
                </a:solidFill>
                <a:latin typeface="Garet Bold"/>
                <a:ea typeface="Garet Bold"/>
                <a:cs typeface="Garet Bold"/>
                <a:sym typeface="Garet Bold"/>
              </a:rPr>
              <a:t> 164</a:t>
            </a:r>
            <a:r>
              <a:rPr lang="en-US" sz="2899" dirty="0">
                <a:solidFill>
                  <a:srgbClr val="1B68A7"/>
                </a:solidFill>
                <a:latin typeface="Garet"/>
                <a:ea typeface="Garet"/>
                <a:cs typeface="Garet"/>
                <a:sym typeface="Garet"/>
              </a:rPr>
              <a:t> park households to date. </a:t>
            </a:r>
          </a:p>
          <a:p>
            <a:pPr marL="626107" lvl="1" indent="-313054" algn="l">
              <a:lnSpc>
                <a:spcPts val="4349"/>
              </a:lnSpc>
              <a:buFont typeface="Arial"/>
              <a:buChar char="•"/>
            </a:pPr>
            <a:r>
              <a:rPr lang="en-US" sz="2899" dirty="0">
                <a:solidFill>
                  <a:srgbClr val="1B68A7"/>
                </a:solidFill>
                <a:latin typeface="Garet"/>
                <a:ea typeface="Garet"/>
                <a:cs typeface="Garet"/>
                <a:sym typeface="Garet"/>
              </a:rPr>
              <a:t>Appraiser conducted a total of </a:t>
            </a:r>
            <a:r>
              <a:rPr lang="en-US" sz="2899" b="1" dirty="0">
                <a:solidFill>
                  <a:srgbClr val="1B68A7"/>
                </a:solidFill>
                <a:latin typeface="Garet"/>
                <a:ea typeface="Garet"/>
                <a:cs typeface="Garet"/>
                <a:sym typeface="Garet"/>
              </a:rPr>
              <a:t>117</a:t>
            </a:r>
            <a:r>
              <a:rPr lang="en-US" sz="2899" dirty="0">
                <a:solidFill>
                  <a:srgbClr val="1B68A7"/>
                </a:solidFill>
                <a:latin typeface="Garet"/>
                <a:ea typeface="Garet"/>
                <a:cs typeface="Garet"/>
                <a:sym typeface="Garet"/>
              </a:rPr>
              <a:t> individual inspections:</a:t>
            </a:r>
          </a:p>
          <a:p>
            <a:pPr marL="1252215" lvl="2" indent="-417405" algn="l">
              <a:lnSpc>
                <a:spcPts val="4349"/>
              </a:lnSpc>
              <a:buFont typeface="Arial"/>
              <a:buChar char="⚬"/>
            </a:pPr>
            <a:r>
              <a:rPr lang="en-US" sz="2899" b="1" dirty="0">
                <a:solidFill>
                  <a:srgbClr val="1B68A7"/>
                </a:solidFill>
                <a:latin typeface="Garet Bold"/>
                <a:ea typeface="Garet Bold"/>
                <a:cs typeface="Garet Bold"/>
                <a:sym typeface="Garet Bold"/>
              </a:rPr>
              <a:t>77 Homes</a:t>
            </a:r>
            <a:r>
              <a:rPr lang="en-US" sz="2899" dirty="0">
                <a:solidFill>
                  <a:srgbClr val="1B68A7"/>
                </a:solidFill>
                <a:latin typeface="Garet"/>
                <a:ea typeface="Garet"/>
                <a:cs typeface="Garet"/>
                <a:sym typeface="Garet"/>
              </a:rPr>
              <a:t>: A full interior and exterior inspection</a:t>
            </a:r>
          </a:p>
          <a:p>
            <a:pPr marL="1252215" lvl="2" indent="-417405" algn="l">
              <a:lnSpc>
                <a:spcPts val="4349"/>
              </a:lnSpc>
              <a:buFont typeface="Arial"/>
              <a:buChar char="⚬"/>
            </a:pPr>
            <a:r>
              <a:rPr lang="en-US" sz="2899" b="1" dirty="0">
                <a:solidFill>
                  <a:srgbClr val="1B68A7"/>
                </a:solidFill>
                <a:latin typeface="Garet Bold"/>
                <a:ea typeface="Garet Bold"/>
                <a:cs typeface="Garet Bold"/>
                <a:sym typeface="Garet Bold"/>
              </a:rPr>
              <a:t>40 Homes:</a:t>
            </a:r>
            <a:r>
              <a:rPr lang="en-US" sz="2899" dirty="0">
                <a:solidFill>
                  <a:srgbClr val="1B68A7"/>
                </a:solidFill>
                <a:latin typeface="Garet"/>
                <a:ea typeface="Garet"/>
                <a:cs typeface="Garet"/>
                <a:sym typeface="Garet"/>
              </a:rPr>
              <a:t> exterior inspection only, as interior access was not granted to the appraiser.</a:t>
            </a:r>
          </a:p>
          <a:p>
            <a:pPr marL="626107" lvl="1" indent="-313054" algn="l">
              <a:lnSpc>
                <a:spcPts val="4349"/>
              </a:lnSpc>
              <a:buFont typeface="Arial"/>
              <a:buChar char="•"/>
            </a:pPr>
            <a:r>
              <a:rPr lang="en-US" sz="2899" dirty="0">
                <a:solidFill>
                  <a:srgbClr val="1B68A7"/>
                </a:solidFill>
                <a:latin typeface="Garet"/>
                <a:ea typeface="Garet"/>
                <a:cs typeface="Garet"/>
                <a:sym typeface="Garet"/>
              </a:rPr>
              <a:t>Impact report available for all residents on the City’s website and project website, BellRelocationPlan.com.</a:t>
            </a:r>
          </a:p>
          <a:p>
            <a:pPr marL="626107" lvl="1" indent="-313054" algn="l">
              <a:lnSpc>
                <a:spcPts val="4349"/>
              </a:lnSpc>
              <a:buFont typeface="Arial"/>
              <a:buChar char="•"/>
            </a:pPr>
            <a:endParaRPr lang="en-US" sz="2899" dirty="0">
              <a:solidFill>
                <a:srgbClr val="1B68A7"/>
              </a:solidFill>
              <a:latin typeface="Garet"/>
              <a:ea typeface="Garet"/>
              <a:cs typeface="Garet"/>
              <a:sym typeface="Garet"/>
            </a:endParaRPr>
          </a:p>
          <a:p>
            <a:pPr marL="626107" lvl="1" indent="-313054">
              <a:lnSpc>
                <a:spcPts val="4349"/>
              </a:lnSpc>
              <a:buFont typeface="Arial"/>
              <a:buChar char="•"/>
            </a:pPr>
            <a:r>
              <a:rPr lang="en-US" sz="2899" dirty="0">
                <a:solidFill>
                  <a:srgbClr val="1B68A7"/>
                </a:solidFill>
                <a:latin typeface="Garet"/>
                <a:ea typeface="Garet"/>
                <a:cs typeface="Garet"/>
                <a:sym typeface="Garet"/>
              </a:rPr>
              <a:t>Total spaces between both </a:t>
            </a:r>
            <a:r>
              <a:rPr lang="en-US" sz="2899">
                <a:solidFill>
                  <a:srgbClr val="1B68A7"/>
                </a:solidFill>
                <a:latin typeface="Garet"/>
                <a:ea typeface="Garet"/>
                <a:cs typeface="Garet"/>
                <a:sym typeface="Garet"/>
              </a:rPr>
              <a:t>mobile home parks </a:t>
            </a:r>
            <a:r>
              <a:rPr lang="en-US" sz="2899" dirty="0">
                <a:solidFill>
                  <a:srgbClr val="1B68A7"/>
                </a:solidFill>
                <a:latin typeface="Garet"/>
                <a:ea typeface="Garet"/>
                <a:cs typeface="Garet"/>
                <a:sym typeface="Garet"/>
              </a:rPr>
              <a:t>is</a:t>
            </a:r>
            <a:r>
              <a:rPr lang="en-US" sz="2899" b="1" dirty="0">
                <a:solidFill>
                  <a:srgbClr val="1B68A7"/>
                </a:solidFill>
                <a:latin typeface="Garet Bold"/>
                <a:ea typeface="Garet Bold"/>
                <a:cs typeface="Garet Bold"/>
                <a:sym typeface="Garet Bold"/>
              </a:rPr>
              <a:t> </a:t>
            </a:r>
            <a:r>
              <a:rPr lang="en-US" sz="2899" b="1">
                <a:solidFill>
                  <a:srgbClr val="1B68A7"/>
                </a:solidFill>
                <a:latin typeface="Garet Bold"/>
                <a:ea typeface="Garet Bold"/>
                <a:cs typeface="Garet Bold"/>
                <a:sym typeface="Garet Bold"/>
              </a:rPr>
              <a:t>227</a:t>
            </a:r>
            <a:r>
              <a:rPr lang="en-US" sz="2899" b="1">
                <a:solidFill>
                  <a:srgbClr val="1B68A7"/>
                </a:solidFill>
                <a:latin typeface="Garet"/>
                <a:ea typeface="Garet Bold"/>
                <a:cs typeface="Garet Bold"/>
                <a:sym typeface="Garet"/>
              </a:rPr>
              <a:t> spaces</a:t>
            </a:r>
            <a:r>
              <a:rPr lang="en-US" sz="2899">
                <a:solidFill>
                  <a:srgbClr val="1B68A7"/>
                </a:solidFill>
                <a:latin typeface="Garet"/>
                <a:ea typeface="Garet"/>
                <a:cs typeface="Garet"/>
                <a:sym typeface="Garet"/>
              </a:rPr>
              <a:t>. </a:t>
            </a:r>
            <a:endParaRPr lang="en-US" sz="2899" dirty="0">
              <a:solidFill>
                <a:srgbClr val="1B68A7"/>
              </a:solidFill>
              <a:latin typeface="Garet"/>
              <a:ea typeface="Garet"/>
              <a:cs typeface="Garet"/>
              <a:sym typeface="Garet"/>
            </a:endParaRPr>
          </a:p>
          <a:p>
            <a:pPr marL="626107" lvl="1" indent="-313054" algn="l">
              <a:lnSpc>
                <a:spcPts val="4349"/>
              </a:lnSpc>
              <a:buFont typeface="Arial"/>
              <a:buChar char="•"/>
            </a:pPr>
            <a:endParaRPr lang="en-US" sz="2899" dirty="0">
              <a:solidFill>
                <a:srgbClr val="1B68A7"/>
              </a:solidFill>
              <a:latin typeface="Garet"/>
              <a:ea typeface="Garet"/>
              <a:cs typeface="Garet"/>
              <a:sym typeface="Garet"/>
            </a:endParaRPr>
          </a:p>
        </p:txBody>
      </p:sp>
      <p:sp>
        <p:nvSpPr>
          <p:cNvPr id="10" name="Freeform 10"/>
          <p:cNvSpPr/>
          <p:nvPr/>
        </p:nvSpPr>
        <p:spPr>
          <a:xfrm>
            <a:off x="617292" y="3123102"/>
            <a:ext cx="2742123" cy="3103226"/>
          </a:xfrm>
          <a:custGeom>
            <a:avLst/>
            <a:gdLst/>
            <a:ahLst/>
            <a:cxnLst/>
            <a:rect l="l" t="t" r="r" b="b"/>
            <a:pathLst>
              <a:path w="2742123" h="3103226">
                <a:moveTo>
                  <a:pt x="0" y="0"/>
                </a:moveTo>
                <a:lnTo>
                  <a:pt x="2742123" y="0"/>
                </a:lnTo>
                <a:lnTo>
                  <a:pt x="2742123" y="3103226"/>
                </a:lnTo>
                <a:lnTo>
                  <a:pt x="0" y="310322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11" name="TextBox 11"/>
          <p:cNvSpPr txBox="1"/>
          <p:nvPr/>
        </p:nvSpPr>
        <p:spPr>
          <a:xfrm>
            <a:off x="4653178" y="1090612"/>
            <a:ext cx="12852154" cy="1009650"/>
          </a:xfrm>
          <a:prstGeom prst="rect">
            <a:avLst/>
          </a:prstGeom>
        </p:spPr>
        <p:txBody>
          <a:bodyPr lIns="0" tIns="0" rIns="0" bIns="0" rtlCol="0" anchor="t">
            <a:spAutoFit/>
          </a:bodyPr>
          <a:lstStyle/>
          <a:p>
            <a:pPr algn="l">
              <a:lnSpc>
                <a:spcPts val="8399"/>
              </a:lnSpc>
            </a:pPr>
            <a:r>
              <a:rPr lang="en-US" sz="5999" b="1">
                <a:solidFill>
                  <a:srgbClr val="1B68A7"/>
                </a:solidFill>
                <a:latin typeface="Garet Bold"/>
                <a:ea typeface="Garet Bold"/>
                <a:cs typeface="Garet Bold"/>
                <a:sym typeface="Garet Bold"/>
              </a:rPr>
              <a:t>Impact Report: Bell Mobile </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125</TotalTime>
  <Words>986</Words>
  <Application>Microsoft Office PowerPoint</Application>
  <PresentationFormat>Custom</PresentationFormat>
  <Paragraphs>129</Paragraphs>
  <Slides>16</Slides>
  <Notes>3</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16</vt:i4>
      </vt:variant>
    </vt:vector>
  </HeadingPairs>
  <TitlesOfParts>
    <vt:vector size="22" baseType="lpstr">
      <vt:lpstr>Garet Bold</vt:lpstr>
      <vt:lpstr>Calibri</vt:lpstr>
      <vt:lpstr>Arial</vt:lpstr>
      <vt:lpstr>Garet</vt:lpstr>
      <vt:lpstr>Office Theme</vt:lpstr>
      <vt:lpstr>Worksheet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Council Presentation Jan. 14</dc:title>
  <cp:lastModifiedBy>Michael Antwine</cp:lastModifiedBy>
  <cp:revision>3</cp:revision>
  <dcterms:created xsi:type="dcterms:W3CDTF">2006-08-16T00:00:00Z</dcterms:created>
  <dcterms:modified xsi:type="dcterms:W3CDTF">2026-01-16T01:26:17Z</dcterms:modified>
  <dc:identifier>DAG7tTxOYqM</dc:identifier>
</cp:coreProperties>
</file>